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5.xml" ContentType="application/vnd.openxmlformats-officedocument.theme+xml"/>
  <Override PartName="/ppt/slideLayouts/slideLayout30.xml" ContentType="application/vnd.openxmlformats-officedocument.presentationml.slideLayout+xml"/>
  <Override PartName="/ppt/theme/theme6.xml" ContentType="application/vnd.openxmlformats-officedocument.theme+xml"/>
  <Override PartName="/ppt/slideLayouts/slideLayout3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55" r:id="rId3"/>
    <p:sldMasterId id="2147483939" r:id="rId4"/>
    <p:sldMasterId id="2147483948" r:id="rId5"/>
    <p:sldMasterId id="2147483950" r:id="rId6"/>
    <p:sldMasterId id="2147483683" r:id="rId7"/>
  </p:sldMasterIdLst>
  <p:notesMasterIdLst>
    <p:notesMasterId r:id="rId61"/>
  </p:notesMasterIdLst>
  <p:handoutMasterIdLst>
    <p:handoutMasterId r:id="rId62"/>
  </p:handoutMasterIdLst>
  <p:sldIdLst>
    <p:sldId id="603" r:id="rId8"/>
    <p:sldId id="739" r:id="rId9"/>
    <p:sldId id="2650" r:id="rId10"/>
    <p:sldId id="2691" r:id="rId11"/>
    <p:sldId id="2634" r:id="rId12"/>
    <p:sldId id="2637" r:id="rId13"/>
    <p:sldId id="2651" r:id="rId14"/>
    <p:sldId id="2677" r:id="rId15"/>
    <p:sldId id="1864" r:id="rId16"/>
    <p:sldId id="1881" r:id="rId17"/>
    <p:sldId id="2665" r:id="rId18"/>
    <p:sldId id="2664" r:id="rId19"/>
    <p:sldId id="2663" r:id="rId20"/>
    <p:sldId id="2676" r:id="rId21"/>
    <p:sldId id="2666" r:id="rId22"/>
    <p:sldId id="2667" r:id="rId23"/>
    <p:sldId id="2672" r:id="rId24"/>
    <p:sldId id="2668" r:id="rId25"/>
    <p:sldId id="2669" r:id="rId26"/>
    <p:sldId id="2670" r:id="rId27"/>
    <p:sldId id="2671" r:id="rId28"/>
    <p:sldId id="2673" r:id="rId29"/>
    <p:sldId id="2674" r:id="rId30"/>
    <p:sldId id="2675" r:id="rId31"/>
    <p:sldId id="2653" r:id="rId32"/>
    <p:sldId id="2678" r:id="rId33"/>
    <p:sldId id="2652" r:id="rId34"/>
    <p:sldId id="2654" r:id="rId35"/>
    <p:sldId id="2679" r:id="rId36"/>
    <p:sldId id="2680" r:id="rId37"/>
    <p:sldId id="2681" r:id="rId38"/>
    <p:sldId id="2682" r:id="rId39"/>
    <p:sldId id="2683" r:id="rId40"/>
    <p:sldId id="2684" r:id="rId41"/>
    <p:sldId id="2685" r:id="rId42"/>
    <p:sldId id="2655" r:id="rId43"/>
    <p:sldId id="2686" r:id="rId44"/>
    <p:sldId id="2687" r:id="rId45"/>
    <p:sldId id="2688" r:id="rId46"/>
    <p:sldId id="2648" r:id="rId47"/>
    <p:sldId id="2689" r:id="rId48"/>
    <p:sldId id="2690" r:id="rId49"/>
    <p:sldId id="2649" r:id="rId50"/>
    <p:sldId id="2662" r:id="rId51"/>
    <p:sldId id="2638" r:id="rId52"/>
    <p:sldId id="2639" r:id="rId53"/>
    <p:sldId id="2643" r:id="rId54"/>
    <p:sldId id="2640" r:id="rId55"/>
    <p:sldId id="2642" r:id="rId56"/>
    <p:sldId id="2692" r:id="rId57"/>
    <p:sldId id="2644" r:id="rId58"/>
    <p:sldId id="2647" r:id="rId59"/>
    <p:sldId id="582" r:id="rId60"/>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D1D1A"/>
    <a:srgbClr val="221815"/>
    <a:srgbClr val="0432FF"/>
    <a:srgbClr val="0096FF"/>
    <a:srgbClr val="F2F2F2"/>
    <a:srgbClr val="4F81BD"/>
    <a:srgbClr val="E2F9D0"/>
    <a:srgbClr val="91A2BF"/>
    <a:srgbClr val="66BA36"/>
    <a:srgbClr val="595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19" autoAdjust="0"/>
    <p:restoredTop sz="96291" autoAdjust="0"/>
  </p:normalViewPr>
  <p:slideViewPr>
    <p:cSldViewPr snapToGrid="0" snapToObjects="1">
      <p:cViewPr varScale="1">
        <p:scale>
          <a:sx n="122" d="100"/>
          <a:sy n="122" d="100"/>
        </p:scale>
        <p:origin x="232" y="2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notesMaster" Target="notesMasters/notesMaster1.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3/14/24</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3/14/24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a:extLst>
              <a:ext uri="{FF2B5EF4-FFF2-40B4-BE49-F238E27FC236}">
                <a16:creationId xmlns:a16="http://schemas.microsoft.com/office/drawing/2014/main" id="{60D4CF4B-3D9D-564E-9AB4-9D3074BC013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93" y="32809"/>
            <a:ext cx="12196763" cy="6856951"/>
          </a:xfrm>
          <a:prstGeom prst="rect">
            <a:avLst/>
          </a:prstGeom>
          <a:noFill/>
        </p:spPr>
      </p:pic>
      <p:sp>
        <p:nvSpPr>
          <p:cNvPr id="6" name="Text Placeholder 5">
            <a:extLst>
              <a:ext uri="{FF2B5EF4-FFF2-40B4-BE49-F238E27FC236}">
                <a16:creationId xmlns:a16="http://schemas.microsoft.com/office/drawing/2014/main" id="{7FC97DCE-0896-AD42-9AE0-7F25594CD249}"/>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rgbClr val="374154"/>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7" name="Title 1">
            <a:extLst>
              <a:ext uri="{FF2B5EF4-FFF2-40B4-BE49-F238E27FC236}">
                <a16:creationId xmlns:a16="http://schemas.microsoft.com/office/drawing/2014/main" id="{741B8501-68C3-364E-8EDD-CD53B0A6B55F}"/>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1005181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81191" y="240462"/>
            <a:ext cx="10503794" cy="783197"/>
          </a:xfrm>
          <a:prstGeom prst="rect">
            <a:avLst/>
          </a:prstGeom>
        </p:spPr>
        <p:txBody>
          <a:bodyPr anchor="ctr"/>
          <a:lstStyle>
            <a:lvl1pPr>
              <a:defRPr sz="20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1967016421"/>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28800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44702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06286"/>
            <a:ext cx="5290949" cy="493122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306286"/>
            <a:ext cx="5290949" cy="4931228"/>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98566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83443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306285"/>
            <a:ext cx="11161240" cy="4985657"/>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5430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4822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251857"/>
            <a:ext cx="10963473" cy="5103223"/>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9228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4158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208314"/>
            <a:ext cx="5290949" cy="520121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208314"/>
            <a:ext cx="5290949" cy="520121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42352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814195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3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1.</a:t>
            </a:r>
            <a:r>
              <a:rPr lang="zh-CN" altLang="en-US" dirty="0"/>
              <a:t> 单击此处编辑母版文本样式</a:t>
            </a:r>
          </a:p>
        </p:txBody>
      </p:sp>
    </p:spTree>
    <p:extLst>
      <p:ext uri="{BB962C8B-B14F-4D97-AF65-F5344CB8AC3E}">
        <p14:creationId xmlns:p14="http://schemas.microsoft.com/office/powerpoint/2010/main" val="347213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思考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200000"/>
              </a:lnSpc>
              <a:spcBef>
                <a:spcPts val="0"/>
              </a:spcBef>
              <a:spcAft>
                <a:spcPct val="0"/>
              </a:spcAft>
              <a:buClr>
                <a:srgbClr val="71B2FF"/>
              </a:buClr>
              <a:buSzPct val="110000"/>
              <a:buFont typeface="+mj-lt"/>
              <a:buAutoNum type="arabicPeriod"/>
              <a:tabLst/>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462790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149125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53555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355844"/>
            <a:ext cx="5290949" cy="505368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355844"/>
            <a:ext cx="5290949" cy="505368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4814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922526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008212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40768"/>
            <a:ext cx="10963473" cy="4896544"/>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800944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2750365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5"/>
            <a:ext cx="12197432" cy="5599236"/>
          </a:xfrm>
          <a:prstGeom prst="rect">
            <a:avLst/>
          </a:prstGeom>
        </p:spPr>
      </p:pic>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创新">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4"/>
            <a:ext cx="12197432" cy="5590529"/>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842669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22483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hyperlink" Target="https://github.com/chenzomi12/DeepLearningSystem"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hyperlink" Target="https://chenzomi12.github.io/" TargetMode="Externa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11.xml"/><Relationship Id="rId7" Type="http://schemas.openxmlformats.org/officeDocument/2006/relationships/image" Target="../media/image1.png"/><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hyperlink" Target="https://chenzomi12.github.io/" TargetMode="Externa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image" Target="../media/image1.png"/><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image" Target="../media/image8.png"/><Relationship Id="rId5" Type="http://schemas.openxmlformats.org/officeDocument/2006/relationships/slideLayout" Target="../slideLayouts/slideLayout18.xml"/><Relationship Id="rId10" Type="http://schemas.openxmlformats.org/officeDocument/2006/relationships/theme" Target="../theme/theme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image" Target="../media/image10.jpe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theme" Target="../theme/theme4.xml"/><Relationship Id="rId5" Type="http://schemas.openxmlformats.org/officeDocument/2006/relationships/slideLayout" Target="../slideLayouts/slideLayout27.xml"/><Relationship Id="rId4" Type="http://schemas.openxmlformats.org/officeDocument/2006/relationships/slideLayout" Target="../slideLayouts/slideLayout26.xml"/><Relationship Id="rId9" Type="http://schemas.openxmlformats.org/officeDocument/2006/relationships/hyperlink" Target="https://chenzomi12.github.io/"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9.xml"/><Relationship Id="rId1" Type="http://schemas.openxmlformats.org/officeDocument/2006/relationships/slideLayout" Target="../slideLayouts/slideLayout28.xm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30.xml"/><Relationship Id="rId4" Type="http://schemas.openxmlformats.org/officeDocument/2006/relationships/hyperlink" Target="https://chenzomi12.github.io/" TargetMode="Externa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7.xml"/><Relationship Id="rId1" Type="http://schemas.openxmlformats.org/officeDocument/2006/relationships/slideLayout" Target="../slideLayouts/slideLayout31.xml"/><Relationship Id="rId6" Type="http://schemas.openxmlformats.org/officeDocument/2006/relationships/hyperlink" Target="https://github.com/chenzomi12/DeepLearningSystem" TargetMode="Externa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53765" y="6469851"/>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1281791"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 name="副标题 2">
            <a:extLst>
              <a:ext uri="{FF2B5EF4-FFF2-40B4-BE49-F238E27FC236}">
                <a16:creationId xmlns:a16="http://schemas.microsoft.com/office/drawing/2014/main" id="{856DBD81-A7BD-584A-94D7-31E1EFFD9F98}"/>
              </a:ext>
            </a:extLst>
          </p:cNvPr>
          <p:cNvSpPr txBox="1">
            <a:spLocks/>
          </p:cNvSpPr>
          <p:nvPr userDrawn="1"/>
        </p:nvSpPr>
        <p:spPr bwMode="auto">
          <a:xfrm>
            <a:off x="8474645" y="6263990"/>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10"/>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11" cstate="print">
            <a:alphaModFix amt="70000"/>
            <a:extLst>
              <a:ext uri="{28A0092B-C50C-407E-A947-70E740481C1C}">
                <a14:useLocalDpi xmlns:a14="http://schemas.microsoft.com/office/drawing/2010/main"/>
              </a:ext>
            </a:extLst>
          </a:blip>
          <a:stretch>
            <a:fillRect/>
          </a:stretch>
        </p:blipFill>
        <p:spPr>
          <a:xfrm>
            <a:off x="337741" y="6548541"/>
            <a:ext cx="144000" cy="144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474645" y="6468770"/>
            <a:ext cx="3603206" cy="261354"/>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12">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12">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
        <p:nvSpPr>
          <p:cNvPr id="11" name="Rectangle 15">
            <a:extLst>
              <a:ext uri="{FF2B5EF4-FFF2-40B4-BE49-F238E27FC236}">
                <a16:creationId xmlns:a16="http://schemas.microsoft.com/office/drawing/2014/main" id="{2B527018-A8C0-2549-A68F-07BA1E998618}"/>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E6C2E1D7-5E39-AB4F-9CBA-46A0ADF0768E}"/>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6F1C80BB-D03E-114E-9AE3-8A8609E07672}"/>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2F0883A7-BCE1-2342-91EE-B3A807B5EE35}"/>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69E12922-9CE0-8144-94EA-24B51ED17EF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0F94F024-0AF6-FC47-8DFC-F35CD6931E9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DB1F3D1-02FB-D34F-A2B5-3688CF5FB86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F78FB0B0-0E5C-954F-8BC1-1A273BD1E9D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04B50A98-6A94-6845-B2AF-0E608B122E53}"/>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BCE565D0-22C1-2E47-ADDF-A42AB04FB62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031360E-60D8-3748-820B-120AFA81DD5C}"/>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5E103C08-5827-934C-9FE6-DE811B5CBA9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51B2DE11-DBCC-F442-A2A8-08E9F5E752AC}"/>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BA4F0379-6F0F-1648-B5CB-024104F1D90F}"/>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52A1B2A2-CFB4-474D-98D0-AB031967571A}"/>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3811321C-E020-4C46-80FA-B6E6B3D232A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2CE6974-5699-B64E-8748-C7AA8B59A66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CCDD0EC8-DEF3-D74F-A0CE-471C31C18552}"/>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86D01087-413E-624D-80E9-CFAFB3275F0F}"/>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752C8B9C-9D84-5845-BD1F-44013C8C647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4EB35639-3259-C847-8C55-4E4D266ABB4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A11EF571-49DB-8249-99C5-89BC145C8999}"/>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3E8B53FC-E145-3F43-AFF8-EB48BC38C45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E83DBCC2-696B-AD41-A7AF-7192CD834A84}"/>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6A0F83C8-66F9-C646-AA29-C7361B3002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E6045887-7F8F-F440-87E6-90112BBCABFA}"/>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DBF25C-CD8A-344D-A2B6-9F694BE521B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5756FACE-B85A-BE48-89D3-72CDE423EA7C}"/>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E6546FA-A3AE-1445-B5F3-D3FDF9B38BA6}"/>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0213551D-0E39-714A-974C-324089C1451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38E6BB56-0E57-4D4C-B890-D407AD37061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016E85E5-8603-064F-9B53-45C9479EF17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1979A07-7FC0-794E-902D-DE18D921B81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3F0325B4-35DD-E041-BA7F-B681242FA419}"/>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160A308A-50A9-9C4C-AF71-79017E36F09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97497718-5961-5446-9E28-15CA3A2138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8375F904-41AE-8146-8E09-C35AB795A7B7}"/>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A1D3B9B0-CDE9-5244-9364-3FE76EE1F91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AF07594E-C433-FB4E-964B-FCB6E508F19E}"/>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472C57FE-7162-354F-8D2E-9F74E180F6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8BB07287-2BF7-1B49-8591-59AFBCE1E15D}"/>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61C593D7-BCA8-E243-A350-D473367FC04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96E2ACF3-8945-A846-9A76-24E4F1DE4479}"/>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53F68A40-98FE-C049-8646-AF3B4B8F3F13}"/>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3BFBC783-6197-584C-9E4F-7F6798332AFF}"/>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F328BC2C-2255-5149-9F7A-DC0F920F680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AAB98B3A-E4B0-2D42-BAB5-43D7B746DD00}"/>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8D176379-BF63-7941-891A-34942201E5E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13D5D356-16D2-B246-A39E-2D07E1183D70}"/>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FECA42F8-FF45-2044-BDE7-C7DC7313FF4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876AF6DD-69F9-C045-A4F0-136C6B6FD94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4F4D979B-6877-8B4F-A4FA-9E3CE00D72B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E43DD49F-0BC6-3747-A13F-DE3AA7A7B31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BB6E2340-8FC3-9F41-90FC-E9FA72BF8F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F263B7C8-E521-0E45-9A58-8DDA996B85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A6737B0A-F864-984A-A19F-C3EC17AAFA8E}"/>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5B9BA48-ED89-8B49-AD44-240DFC5FFF6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F26C55AE-82C0-774A-882B-C78331504E7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CAFAE89-B656-4746-BC1E-D3C1280B5EB3}"/>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6D795F3C-0237-324F-80C3-9430CC4BF91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9ADB2399-C60A-7A44-8C6F-E3590DEF500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912018D6-5AF7-5943-B320-8F5D8908087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6EF094BD-5040-0B4A-B88D-E7F28A84D4A2}"/>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502C6170-7CB7-394C-BE52-E190A4301F87}"/>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47A3800C-B41D-234A-A87E-252E6E1FA0FB}"/>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23322F17-4B9D-694B-B104-8990972D163D}"/>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9797F0C5-A026-3244-A76E-D6D13AD0BE3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97DCAD35-B13D-434B-8C71-4E7F9CB050F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DC6B5320-2274-E045-B8A8-8FE53CC3B6D3}"/>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BC896F73-AACB-B442-98B8-56AAA8850380}"/>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46" r:id="rId1"/>
    <p:sldLayoutId id="2147483970" r:id="rId2"/>
    <p:sldLayoutId id="2147483947" r:id="rId3"/>
    <p:sldLayoutId id="2147483819" r:id="rId4"/>
    <p:sldLayoutId id="2147483820" r:id="rId5"/>
    <p:sldLayoutId id="2147483892" r:id="rId6"/>
    <p:sldLayoutId id="2147483824" r:id="rId7"/>
    <p:sldLayoutId id="2147483968" r:id="rId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365440" y="6413378"/>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2024/3/14</a:t>
            </a:fld>
            <a:endParaRPr lang="zh-CN" altLang="en-US" dirty="0">
              <a:solidFill>
                <a:prstClr val="black"/>
              </a:solidFill>
            </a:endParaRPr>
          </a:p>
        </p:txBody>
      </p:sp>
      <p:sp>
        <p:nvSpPr>
          <p:cNvPr id="10" name="Rectangle 86"/>
          <p:cNvSpPr>
            <a:spLocks noChangeArrowheads="1"/>
          </p:cNvSpPr>
          <p:nvPr userDrawn="1"/>
        </p:nvSpPr>
        <p:spPr bwMode="auto">
          <a:xfrm>
            <a:off x="9514255"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7" name="TextBox 2">
            <a:extLst>
              <a:ext uri="{FF2B5EF4-FFF2-40B4-BE49-F238E27FC236}">
                <a16:creationId xmlns:a16="http://schemas.microsoft.com/office/drawing/2014/main" id="{4516A7C5-B605-6B44-A7BE-28ADB9219092}"/>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 name="图片 7">
            <a:extLst>
              <a:ext uri="{FF2B5EF4-FFF2-40B4-BE49-F238E27FC236}">
                <a16:creationId xmlns:a16="http://schemas.microsoft.com/office/drawing/2014/main" id="{295495ED-F2F9-A345-AD2E-98BB16884A21}"/>
              </a:ext>
            </a:extLst>
          </p:cNvPr>
          <p:cNvPicPr>
            <a:picLocks noChangeAspect="1"/>
          </p:cNvPicPr>
          <p:nvPr userDrawn="1"/>
        </p:nvPicPr>
        <p:blipFill>
          <a:blip r:embed="rId7"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9" name="副标题 2">
            <a:extLst>
              <a:ext uri="{FF2B5EF4-FFF2-40B4-BE49-F238E27FC236}">
                <a16:creationId xmlns:a16="http://schemas.microsoft.com/office/drawing/2014/main" id="{9B5DC586-B9B6-944A-9389-8211B4B1FD1F}"/>
              </a:ext>
            </a:extLst>
          </p:cNvPr>
          <p:cNvSpPr txBox="1">
            <a:spLocks/>
          </p:cNvSpPr>
          <p:nvPr userDrawn="1"/>
        </p:nvSpPr>
        <p:spPr bwMode="auto">
          <a:xfrm>
            <a:off x="9817349" y="6460188"/>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8">
                  <a:extLst>
                    <a:ext uri="{A12FA001-AC4F-418D-AE19-62706E023703}">
                      <ahyp:hlinkClr xmlns:ahyp="http://schemas.microsoft.com/office/drawing/2018/hyperlinkcolor" val="tx"/>
                    </a:ext>
                  </a:extLst>
                </a:hlinkClick>
              </a:rPr>
              <a:t>https://chenzomi12.github.io/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11" name="Rectangle 15">
            <a:extLst>
              <a:ext uri="{FF2B5EF4-FFF2-40B4-BE49-F238E27FC236}">
                <a16:creationId xmlns:a16="http://schemas.microsoft.com/office/drawing/2014/main" id="{5BBC3D22-C8BD-6E40-9853-81A509B6306E}"/>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435D8D64-3517-884F-A63A-6B170EC85CBD}"/>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468E3478-8E25-0C41-BD64-C4CBF7CC9FC7}"/>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99A42DA1-5B3C-B74E-A538-0FE12DEAAE24}"/>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EAC6B2B5-38BF-D042-A46B-CDC1AC508FA7}"/>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F9D1E726-1474-2649-B299-B3482A2F1F2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37D7899-2375-9A40-AE33-ADF2A472574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5CF63C11-61F8-AD4E-BA74-564C0CB428E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6C44727B-F11C-CF4F-9470-4376C255CC5C}"/>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87D9D541-DBBF-204B-99C2-317D2560BCA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255439D-C16A-584B-8A71-64DEC7A13A77}"/>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851D12BE-779D-2248-A49C-B2A3E190C1B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E3E05B9C-6535-1145-A5FB-362B2D3C598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40AB3C45-D453-8445-A666-F4AB773FD2B7}"/>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2BE8D4FD-647F-484A-BB3D-3A53BE127C2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98D950A1-D582-7D40-ACAD-024FDCD176F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77D579F-3EEC-D94E-9BE8-2749901AD7B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E9024426-6600-B444-9917-C935F8151D6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6DDF88EC-F185-FC48-9C8B-64D35611CA82}"/>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389678E6-E69F-CB4D-A47C-84CC217B6C1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0643F449-48E1-7447-BAEA-1D5F093D4ED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4B468376-C520-154C-AC89-55E375AB1A8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1CB5AA30-0ADA-A349-A715-C82F1250203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F2485F85-A439-F243-A409-617485D046E8}"/>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4BECDF48-4AE9-F94C-882E-CE5B445C92D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04A87568-2F86-3C45-B686-C972508EB75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FABB8C-8CD0-9C41-84FA-F73A526CF5B3}"/>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BFC0E70D-422D-F347-8E12-5B62F6EA7B42}"/>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26CB16A-C156-0A41-AE7F-15D3D11786E1}"/>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F452AD4A-D9DB-6444-A6BE-EF26185799F2}"/>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F3770997-588A-094B-B497-0102B223270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B03F1CF5-E133-D247-A1CE-1CFCEC83E8F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0CDEEAF-577F-3C49-A82A-82596D84BE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6603BD30-8AE9-7245-853C-33F5F4A0E2D7}"/>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3A0A4AC8-171B-3E49-A644-F47B5969E32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1B268DC4-FD2C-D141-BBA4-3BE35F658A3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07980EB2-A6E5-594E-9970-70D98AD88459}"/>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1BE35F9F-DB1B-2043-9520-4EF858CC6E8A}"/>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4823545C-798A-6542-BB3C-C0BF810FA0B6}"/>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290EEB78-501D-6449-BDE5-919C25BC72A6}"/>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BA89D749-719F-0443-BA3E-46E58348095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35E598F0-CA20-B14D-83D1-9E589F45DFA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77F1BE84-112F-894B-ADCE-96902DB88D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66DC0D8F-F34A-6A4C-B199-F26232921171}"/>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CEFF4B89-757A-734B-9E48-EDBF09A15FF5}"/>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A86470B6-3FF2-BB43-A0FF-24683492840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78065FA0-C09E-F946-BD70-9BD0F6651D8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5A4E9EBA-3AA7-C844-8A86-D54CBFA09A60}"/>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53BD6958-0F63-EC42-9B25-255D536CB4E2}"/>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014E0DB4-2157-1741-8B3C-4D60FE00F28A}"/>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F2134725-6CDE-8E44-B6FE-84B4170796CC}"/>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7B152D95-53AB-1446-8963-4F690D0B4DD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501AC583-7D2F-4E47-805E-A70E2CF2C74B}"/>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D5FD12C7-5303-CE46-863E-E4BA220910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752B8E1E-F1FA-6246-B1E2-9C6A76F473EB}"/>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104731CA-2266-3A44-9795-1845012CDE5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848CB10-70CB-CF43-90F7-F595FCB7B5D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6645FE51-27F5-B248-BE72-49BDC5BB557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4AF28F0-D2D6-F14D-B230-C6C34D67222D}"/>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56498193-3B70-7347-8991-3903693076BE}"/>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78FD35E8-09A6-714A-BAF7-F9832E07606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4CE4DCF4-6042-C841-9228-FAD129DAC19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43CB7E77-D2AD-B949-96C6-A0EE7618C968}"/>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8171FCA2-A2FC-5148-BE04-F1B1D5574832}"/>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BDFE6B5E-28A5-1841-9B7A-60D3BFEADB39}"/>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8B212038-05CE-D340-81F3-47486348560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C439AEEB-9DFA-9640-8B30-6322301EF44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AD11A216-A03A-C042-A782-43EC94D9FBE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3D0F0BF1-B66F-6949-972A-F9A73844087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16D311E9-0B5E-5149-BD0E-7C502CD6B265}"/>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75" r:id="rId4"/>
    <p:sldLayoutId id="2147483981"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32E328A-0E7B-D747-843C-A7F1DB0AF41E}"/>
              </a:ext>
            </a:extLst>
          </p:cNvPr>
          <p:cNvSpPr/>
          <p:nvPr userDrawn="1"/>
        </p:nvSpPr>
        <p:spPr bwMode="auto">
          <a:xfrm>
            <a:off x="-11430" y="4558094"/>
            <a:ext cx="12230643" cy="2842586"/>
          </a:xfrm>
          <a:prstGeom prst="rect">
            <a:avLst/>
          </a:prstGeom>
          <a:blipFill dpi="0" rotWithShape="1">
            <a:blip r:embed="rId11"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8" name="Rectangle 86">
            <a:extLst>
              <a:ext uri="{FF2B5EF4-FFF2-40B4-BE49-F238E27FC236}">
                <a16:creationId xmlns:a16="http://schemas.microsoft.com/office/drawing/2014/main" id="{596E891C-ADFE-FE42-86C8-8EDC78CF6786}"/>
              </a:ext>
            </a:extLst>
          </p:cNvPr>
          <p:cNvSpPr>
            <a:spLocks noChangeArrowheads="1"/>
          </p:cNvSpPr>
          <p:nvPr userDrawn="1"/>
        </p:nvSpPr>
        <p:spPr bwMode="auto">
          <a:xfrm>
            <a:off x="9960570"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12" name="TextBox 2">
            <a:extLst>
              <a:ext uri="{FF2B5EF4-FFF2-40B4-BE49-F238E27FC236}">
                <a16:creationId xmlns:a16="http://schemas.microsoft.com/office/drawing/2014/main" id="{8A3F60EC-F50D-F64E-B345-0B2C9F4821B7}"/>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96F034E5-6103-534F-B0F4-B7D7DF211DA4}"/>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15" name="副标题 2">
            <a:extLst>
              <a:ext uri="{FF2B5EF4-FFF2-40B4-BE49-F238E27FC236}">
                <a16:creationId xmlns:a16="http://schemas.microsoft.com/office/drawing/2014/main" id="{4B07DACC-B4E5-4B4D-86E1-34D39B2A3680}"/>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9" name="Rectangle 15">
            <a:extLst>
              <a:ext uri="{FF2B5EF4-FFF2-40B4-BE49-F238E27FC236}">
                <a16:creationId xmlns:a16="http://schemas.microsoft.com/office/drawing/2014/main" id="{6421E41E-25FE-4842-8798-88978F11F5F0}"/>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EE031BE5-8FC5-7145-92DF-7B0C7111594E}"/>
              </a:ext>
            </a:extLst>
          </p:cNvPr>
          <p:cNvGrpSpPr/>
          <p:nvPr userDrawn="1"/>
        </p:nvGrpSpPr>
        <p:grpSpPr>
          <a:xfrm>
            <a:off x="12590924" y="3356218"/>
            <a:ext cx="1214711" cy="3499198"/>
            <a:chOff x="12438524" y="3358802"/>
            <a:chExt cx="1214711" cy="3499198"/>
          </a:xfrm>
        </p:grpSpPr>
        <p:sp>
          <p:nvSpPr>
            <p:cNvPr id="11" name="矩形 10">
              <a:extLst>
                <a:ext uri="{FF2B5EF4-FFF2-40B4-BE49-F238E27FC236}">
                  <a16:creationId xmlns:a16="http://schemas.microsoft.com/office/drawing/2014/main" id="{EAF3EEB2-690A-0745-AA9E-6880897ACCE4}"/>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651A2F6B-2323-9E47-A1B5-6F528B4EC2EE}"/>
                </a:ext>
              </a:extLst>
            </p:cNvPr>
            <p:cNvGrpSpPr>
              <a:grpSpLocks/>
            </p:cNvGrpSpPr>
            <p:nvPr/>
          </p:nvGrpSpPr>
          <p:grpSpPr bwMode="auto">
            <a:xfrm>
              <a:off x="12552504" y="3727418"/>
              <a:ext cx="986752" cy="182532"/>
              <a:chOff x="5893" y="2387"/>
              <a:chExt cx="466" cy="115"/>
            </a:xfrm>
          </p:grpSpPr>
          <p:sp>
            <p:nvSpPr>
              <p:cNvPr id="76" name="Rectangle 19">
                <a:extLst>
                  <a:ext uri="{FF2B5EF4-FFF2-40B4-BE49-F238E27FC236}">
                    <a16:creationId xmlns:a16="http://schemas.microsoft.com/office/drawing/2014/main" id="{329E116C-E314-7C4D-B69B-534AAF19B11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0">
                <a:extLst>
                  <a:ext uri="{FF2B5EF4-FFF2-40B4-BE49-F238E27FC236}">
                    <a16:creationId xmlns:a16="http://schemas.microsoft.com/office/drawing/2014/main" id="{5E013300-C8F6-A64C-9177-2FD3EEC407B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1">
                <a:extLst>
                  <a:ext uri="{FF2B5EF4-FFF2-40B4-BE49-F238E27FC236}">
                    <a16:creationId xmlns:a16="http://schemas.microsoft.com/office/drawing/2014/main" id="{DA276392-0EF8-8A4A-9769-D8C57C1A83D9}"/>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2">
                <a:extLst>
                  <a:ext uri="{FF2B5EF4-FFF2-40B4-BE49-F238E27FC236}">
                    <a16:creationId xmlns:a16="http://schemas.microsoft.com/office/drawing/2014/main" id="{7645DF87-1C9A-D343-A427-BEFD81B9759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3">
              <a:extLst>
                <a:ext uri="{FF2B5EF4-FFF2-40B4-BE49-F238E27FC236}">
                  <a16:creationId xmlns:a16="http://schemas.microsoft.com/office/drawing/2014/main" id="{9B4C204D-61ED-1346-AB9B-F842BF6CEA10}"/>
                </a:ext>
              </a:extLst>
            </p:cNvPr>
            <p:cNvGrpSpPr>
              <a:grpSpLocks/>
            </p:cNvGrpSpPr>
            <p:nvPr/>
          </p:nvGrpSpPr>
          <p:grpSpPr bwMode="auto">
            <a:xfrm>
              <a:off x="12552504" y="3943282"/>
              <a:ext cx="986752" cy="182532"/>
              <a:chOff x="5893" y="2523"/>
              <a:chExt cx="466" cy="115"/>
            </a:xfrm>
          </p:grpSpPr>
          <p:sp>
            <p:nvSpPr>
              <p:cNvPr id="72" name="Rectangle 24">
                <a:extLst>
                  <a:ext uri="{FF2B5EF4-FFF2-40B4-BE49-F238E27FC236}">
                    <a16:creationId xmlns:a16="http://schemas.microsoft.com/office/drawing/2014/main" id="{1F41706A-0119-5A41-AE42-359C91A5CD6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5">
                <a:extLst>
                  <a:ext uri="{FF2B5EF4-FFF2-40B4-BE49-F238E27FC236}">
                    <a16:creationId xmlns:a16="http://schemas.microsoft.com/office/drawing/2014/main" id="{BAE5CBA0-BF5C-104C-B996-7544AB03D3E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6">
                <a:extLst>
                  <a:ext uri="{FF2B5EF4-FFF2-40B4-BE49-F238E27FC236}">
                    <a16:creationId xmlns:a16="http://schemas.microsoft.com/office/drawing/2014/main" id="{153A51EE-CA5D-A343-BC88-FBDF07E5201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7">
                <a:extLst>
                  <a:ext uri="{FF2B5EF4-FFF2-40B4-BE49-F238E27FC236}">
                    <a16:creationId xmlns:a16="http://schemas.microsoft.com/office/drawing/2014/main" id="{6009F35B-8A5A-874A-9454-8DA7D8E84DC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8">
              <a:extLst>
                <a:ext uri="{FF2B5EF4-FFF2-40B4-BE49-F238E27FC236}">
                  <a16:creationId xmlns:a16="http://schemas.microsoft.com/office/drawing/2014/main" id="{0FF7F59F-DB24-7D49-B4E9-2459E20AFE35}"/>
                </a:ext>
              </a:extLst>
            </p:cNvPr>
            <p:cNvGrpSpPr>
              <a:grpSpLocks/>
            </p:cNvGrpSpPr>
            <p:nvPr/>
          </p:nvGrpSpPr>
          <p:grpSpPr bwMode="auto">
            <a:xfrm>
              <a:off x="12552504" y="4159146"/>
              <a:ext cx="986752" cy="182532"/>
              <a:chOff x="5893" y="2659"/>
              <a:chExt cx="466" cy="115"/>
            </a:xfrm>
          </p:grpSpPr>
          <p:sp>
            <p:nvSpPr>
              <p:cNvPr id="68" name="Rectangle 29">
                <a:extLst>
                  <a:ext uri="{FF2B5EF4-FFF2-40B4-BE49-F238E27FC236}">
                    <a16:creationId xmlns:a16="http://schemas.microsoft.com/office/drawing/2014/main" id="{2B7FD974-44B9-BC4E-9D36-7C95F4D81E4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0">
                <a:extLst>
                  <a:ext uri="{FF2B5EF4-FFF2-40B4-BE49-F238E27FC236}">
                    <a16:creationId xmlns:a16="http://schemas.microsoft.com/office/drawing/2014/main" id="{B5ED5DA0-089E-844A-895F-35B28D14A5C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1">
                <a:extLst>
                  <a:ext uri="{FF2B5EF4-FFF2-40B4-BE49-F238E27FC236}">
                    <a16:creationId xmlns:a16="http://schemas.microsoft.com/office/drawing/2014/main" id="{F634482F-719D-3042-B8C5-7E4001ABA3E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2">
                <a:extLst>
                  <a:ext uri="{FF2B5EF4-FFF2-40B4-BE49-F238E27FC236}">
                    <a16:creationId xmlns:a16="http://schemas.microsoft.com/office/drawing/2014/main" id="{B7900C1B-6D11-704E-AB8A-31257319DD03}"/>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3">
              <a:extLst>
                <a:ext uri="{FF2B5EF4-FFF2-40B4-BE49-F238E27FC236}">
                  <a16:creationId xmlns:a16="http://schemas.microsoft.com/office/drawing/2014/main" id="{EEDC3C82-7C9F-5746-A257-9932D90A1878}"/>
                </a:ext>
              </a:extLst>
            </p:cNvPr>
            <p:cNvGrpSpPr>
              <a:grpSpLocks/>
            </p:cNvGrpSpPr>
            <p:nvPr/>
          </p:nvGrpSpPr>
          <p:grpSpPr bwMode="auto">
            <a:xfrm>
              <a:off x="12552504" y="3511551"/>
              <a:ext cx="986752" cy="188882"/>
              <a:chOff x="5893" y="2251"/>
              <a:chExt cx="466" cy="119"/>
            </a:xfrm>
          </p:grpSpPr>
          <p:sp>
            <p:nvSpPr>
              <p:cNvPr id="64" name="Rectangle 34">
                <a:extLst>
                  <a:ext uri="{FF2B5EF4-FFF2-40B4-BE49-F238E27FC236}">
                    <a16:creationId xmlns:a16="http://schemas.microsoft.com/office/drawing/2014/main" id="{F7CD4BEC-2720-A647-AEB9-ED04C066348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5">
                <a:extLst>
                  <a:ext uri="{FF2B5EF4-FFF2-40B4-BE49-F238E27FC236}">
                    <a16:creationId xmlns:a16="http://schemas.microsoft.com/office/drawing/2014/main" id="{69B045C0-8237-9449-9EB4-7F42C348661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6">
                <a:extLst>
                  <a:ext uri="{FF2B5EF4-FFF2-40B4-BE49-F238E27FC236}">
                    <a16:creationId xmlns:a16="http://schemas.microsoft.com/office/drawing/2014/main" id="{E608577C-A8CC-A14F-BFA2-B11F1D26D52A}"/>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7">
                <a:extLst>
                  <a:ext uri="{FF2B5EF4-FFF2-40B4-BE49-F238E27FC236}">
                    <a16:creationId xmlns:a16="http://schemas.microsoft.com/office/drawing/2014/main" id="{16D4E0D4-D9F6-E14F-AF14-BF7242EAE6A8}"/>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38">
              <a:extLst>
                <a:ext uri="{FF2B5EF4-FFF2-40B4-BE49-F238E27FC236}">
                  <a16:creationId xmlns:a16="http://schemas.microsoft.com/office/drawing/2014/main" id="{9EF3452F-F6B3-CE43-93F4-B1847DCE8EFC}"/>
                </a:ext>
              </a:extLst>
            </p:cNvPr>
            <p:cNvGrpSpPr>
              <a:grpSpLocks/>
            </p:cNvGrpSpPr>
            <p:nvPr/>
          </p:nvGrpSpPr>
          <p:grpSpPr bwMode="auto">
            <a:xfrm>
              <a:off x="12552504" y="4519449"/>
              <a:ext cx="986752" cy="182532"/>
              <a:chOff x="5893" y="2886"/>
              <a:chExt cx="466" cy="115"/>
            </a:xfrm>
          </p:grpSpPr>
          <p:sp>
            <p:nvSpPr>
              <p:cNvPr id="60" name="Rectangle 39">
                <a:extLst>
                  <a:ext uri="{FF2B5EF4-FFF2-40B4-BE49-F238E27FC236}">
                    <a16:creationId xmlns:a16="http://schemas.microsoft.com/office/drawing/2014/main" id="{CEEFCCFB-3EF0-E54B-82F7-46CE8359FB58}"/>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0">
                <a:extLst>
                  <a:ext uri="{FF2B5EF4-FFF2-40B4-BE49-F238E27FC236}">
                    <a16:creationId xmlns:a16="http://schemas.microsoft.com/office/drawing/2014/main" id="{98ECFF64-F8B5-A341-8D1F-15088FED098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1">
                <a:extLst>
                  <a:ext uri="{FF2B5EF4-FFF2-40B4-BE49-F238E27FC236}">
                    <a16:creationId xmlns:a16="http://schemas.microsoft.com/office/drawing/2014/main" id="{684278DE-BC74-B74C-A7A2-8D5B35874D8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2">
                <a:extLst>
                  <a:ext uri="{FF2B5EF4-FFF2-40B4-BE49-F238E27FC236}">
                    <a16:creationId xmlns:a16="http://schemas.microsoft.com/office/drawing/2014/main" id="{CE782781-907B-F64E-AD13-43EC9097A2E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3">
              <a:extLst>
                <a:ext uri="{FF2B5EF4-FFF2-40B4-BE49-F238E27FC236}">
                  <a16:creationId xmlns:a16="http://schemas.microsoft.com/office/drawing/2014/main" id="{130BD659-CF8A-2C43-AA67-EC6C97D869F5}"/>
                </a:ext>
              </a:extLst>
            </p:cNvPr>
            <p:cNvGrpSpPr>
              <a:grpSpLocks/>
            </p:cNvGrpSpPr>
            <p:nvPr/>
          </p:nvGrpSpPr>
          <p:grpSpPr bwMode="auto">
            <a:xfrm>
              <a:off x="12552504" y="4735313"/>
              <a:ext cx="986752" cy="182532"/>
              <a:chOff x="5893" y="3022"/>
              <a:chExt cx="466" cy="115"/>
            </a:xfrm>
          </p:grpSpPr>
          <p:sp>
            <p:nvSpPr>
              <p:cNvPr id="56" name="Rectangle 44">
                <a:extLst>
                  <a:ext uri="{FF2B5EF4-FFF2-40B4-BE49-F238E27FC236}">
                    <a16:creationId xmlns:a16="http://schemas.microsoft.com/office/drawing/2014/main" id="{867BCAD4-F2F9-2B40-A39A-CF535E15E12C}"/>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5">
                <a:extLst>
                  <a:ext uri="{FF2B5EF4-FFF2-40B4-BE49-F238E27FC236}">
                    <a16:creationId xmlns:a16="http://schemas.microsoft.com/office/drawing/2014/main" id="{77CEFCE4-7823-AC45-AE9B-F883362E48DF}"/>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6">
                <a:extLst>
                  <a:ext uri="{FF2B5EF4-FFF2-40B4-BE49-F238E27FC236}">
                    <a16:creationId xmlns:a16="http://schemas.microsoft.com/office/drawing/2014/main" id="{319A2E8D-6A85-2D49-A823-4E2B258E849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7">
                <a:extLst>
                  <a:ext uri="{FF2B5EF4-FFF2-40B4-BE49-F238E27FC236}">
                    <a16:creationId xmlns:a16="http://schemas.microsoft.com/office/drawing/2014/main" id="{E9AB8895-1DFB-974D-B63E-08B85C61EBB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48">
              <a:extLst>
                <a:ext uri="{FF2B5EF4-FFF2-40B4-BE49-F238E27FC236}">
                  <a16:creationId xmlns:a16="http://schemas.microsoft.com/office/drawing/2014/main" id="{49B8DB57-56C1-794F-A5E5-F5F0527FAA1D}"/>
                </a:ext>
              </a:extLst>
            </p:cNvPr>
            <p:cNvGrpSpPr>
              <a:grpSpLocks/>
            </p:cNvGrpSpPr>
            <p:nvPr/>
          </p:nvGrpSpPr>
          <p:grpSpPr bwMode="auto">
            <a:xfrm>
              <a:off x="12552504" y="4951179"/>
              <a:ext cx="986752" cy="182532"/>
              <a:chOff x="5893" y="3158"/>
              <a:chExt cx="466" cy="115"/>
            </a:xfrm>
          </p:grpSpPr>
          <p:sp>
            <p:nvSpPr>
              <p:cNvPr id="52" name="Rectangle 49">
                <a:extLst>
                  <a:ext uri="{FF2B5EF4-FFF2-40B4-BE49-F238E27FC236}">
                    <a16:creationId xmlns:a16="http://schemas.microsoft.com/office/drawing/2014/main" id="{1BD89A97-8A2F-404C-8F3E-81ECC302FCF0}"/>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0">
                <a:extLst>
                  <a:ext uri="{FF2B5EF4-FFF2-40B4-BE49-F238E27FC236}">
                    <a16:creationId xmlns:a16="http://schemas.microsoft.com/office/drawing/2014/main" id="{84C39EB1-6617-7841-AA45-E1766D8865D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1">
                <a:extLst>
                  <a:ext uri="{FF2B5EF4-FFF2-40B4-BE49-F238E27FC236}">
                    <a16:creationId xmlns:a16="http://schemas.microsoft.com/office/drawing/2014/main" id="{979D9CA4-4926-554E-BF25-24D48AEB8BF8}"/>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2">
                <a:extLst>
                  <a:ext uri="{FF2B5EF4-FFF2-40B4-BE49-F238E27FC236}">
                    <a16:creationId xmlns:a16="http://schemas.microsoft.com/office/drawing/2014/main" id="{16B046C4-0657-5D44-895A-31C4991843DF}"/>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3">
              <a:extLst>
                <a:ext uri="{FF2B5EF4-FFF2-40B4-BE49-F238E27FC236}">
                  <a16:creationId xmlns:a16="http://schemas.microsoft.com/office/drawing/2014/main" id="{9CDA7577-E022-3D4D-8D9C-3B0E0780B63A}"/>
                </a:ext>
              </a:extLst>
            </p:cNvPr>
            <p:cNvGrpSpPr>
              <a:grpSpLocks/>
            </p:cNvGrpSpPr>
            <p:nvPr/>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1B99CAD1-03BC-654B-993D-387C87379CB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40A32DB2-38B9-5241-94FD-34834E8CD0F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99FE8405-6072-4447-8027-552BAAC5799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6DDE16A6-6055-794F-B9EE-FE994A414A04}"/>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58">
              <a:extLst>
                <a:ext uri="{FF2B5EF4-FFF2-40B4-BE49-F238E27FC236}">
                  <a16:creationId xmlns:a16="http://schemas.microsoft.com/office/drawing/2014/main" id="{A3A1AC52-7477-B043-875E-FC510A837CFE}"/>
                </a:ext>
              </a:extLst>
            </p:cNvPr>
            <p:cNvGrpSpPr>
              <a:grpSpLocks/>
            </p:cNvGrpSpPr>
            <p:nvPr/>
          </p:nvGrpSpPr>
          <p:grpSpPr bwMode="auto">
            <a:xfrm>
              <a:off x="12552504" y="5527346"/>
              <a:ext cx="986752" cy="182532"/>
              <a:chOff x="5893" y="3521"/>
              <a:chExt cx="466" cy="115"/>
            </a:xfrm>
          </p:grpSpPr>
          <p:sp>
            <p:nvSpPr>
              <p:cNvPr id="44" name="Rectangle 59">
                <a:extLst>
                  <a:ext uri="{FF2B5EF4-FFF2-40B4-BE49-F238E27FC236}">
                    <a16:creationId xmlns:a16="http://schemas.microsoft.com/office/drawing/2014/main" id="{8C6AADD4-69AE-B94D-BE4D-6A3DB4C1D584}"/>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0">
                <a:extLst>
                  <a:ext uri="{FF2B5EF4-FFF2-40B4-BE49-F238E27FC236}">
                    <a16:creationId xmlns:a16="http://schemas.microsoft.com/office/drawing/2014/main" id="{A726E8E1-4B3B-3541-B40F-E30D62E72E08}"/>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1">
                <a:extLst>
                  <a:ext uri="{FF2B5EF4-FFF2-40B4-BE49-F238E27FC236}">
                    <a16:creationId xmlns:a16="http://schemas.microsoft.com/office/drawing/2014/main" id="{0D71BAAA-577C-7D4D-98C5-F559831524E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2">
                <a:extLst>
                  <a:ext uri="{FF2B5EF4-FFF2-40B4-BE49-F238E27FC236}">
                    <a16:creationId xmlns:a16="http://schemas.microsoft.com/office/drawing/2014/main" id="{6BB93B2C-A57E-E346-9827-3E7BB976D8D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3">
              <a:extLst>
                <a:ext uri="{FF2B5EF4-FFF2-40B4-BE49-F238E27FC236}">
                  <a16:creationId xmlns:a16="http://schemas.microsoft.com/office/drawing/2014/main" id="{120B39A1-950F-C947-8774-D9A3CBDFFC7E}"/>
                </a:ext>
              </a:extLst>
            </p:cNvPr>
            <p:cNvGrpSpPr>
              <a:grpSpLocks/>
            </p:cNvGrpSpPr>
            <p:nvPr/>
          </p:nvGrpSpPr>
          <p:grpSpPr bwMode="auto">
            <a:xfrm>
              <a:off x="12552504" y="5743210"/>
              <a:ext cx="986752" cy="182532"/>
              <a:chOff x="5893" y="3657"/>
              <a:chExt cx="466" cy="115"/>
            </a:xfrm>
          </p:grpSpPr>
          <p:sp>
            <p:nvSpPr>
              <p:cNvPr id="40" name="Rectangle 64">
                <a:extLst>
                  <a:ext uri="{FF2B5EF4-FFF2-40B4-BE49-F238E27FC236}">
                    <a16:creationId xmlns:a16="http://schemas.microsoft.com/office/drawing/2014/main" id="{D2ECDBFC-2EF3-824C-8DEC-055491C5FBF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5">
                <a:extLst>
                  <a:ext uri="{FF2B5EF4-FFF2-40B4-BE49-F238E27FC236}">
                    <a16:creationId xmlns:a16="http://schemas.microsoft.com/office/drawing/2014/main" id="{F9B98C56-208B-7D44-B56C-015E000C9AA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6">
                <a:extLst>
                  <a:ext uri="{FF2B5EF4-FFF2-40B4-BE49-F238E27FC236}">
                    <a16:creationId xmlns:a16="http://schemas.microsoft.com/office/drawing/2014/main" id="{0E8A1586-346A-1042-B5C5-190222662C80}"/>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7">
                <a:extLst>
                  <a:ext uri="{FF2B5EF4-FFF2-40B4-BE49-F238E27FC236}">
                    <a16:creationId xmlns:a16="http://schemas.microsoft.com/office/drawing/2014/main" id="{B176F745-791F-D84D-81E2-65BBA4DB182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68">
              <a:extLst>
                <a:ext uri="{FF2B5EF4-FFF2-40B4-BE49-F238E27FC236}">
                  <a16:creationId xmlns:a16="http://schemas.microsoft.com/office/drawing/2014/main" id="{2016CB18-E5F0-2A47-8167-E2E7E27CD75B}"/>
                </a:ext>
              </a:extLst>
            </p:cNvPr>
            <p:cNvGrpSpPr>
              <a:grpSpLocks/>
            </p:cNvGrpSpPr>
            <p:nvPr/>
          </p:nvGrpSpPr>
          <p:grpSpPr bwMode="auto">
            <a:xfrm>
              <a:off x="12552504" y="6103513"/>
              <a:ext cx="986752" cy="182532"/>
              <a:chOff x="5893" y="3884"/>
              <a:chExt cx="466" cy="115"/>
            </a:xfrm>
          </p:grpSpPr>
          <p:sp>
            <p:nvSpPr>
              <p:cNvPr id="36" name="Rectangle 69">
                <a:extLst>
                  <a:ext uri="{FF2B5EF4-FFF2-40B4-BE49-F238E27FC236}">
                    <a16:creationId xmlns:a16="http://schemas.microsoft.com/office/drawing/2014/main" id="{B52403E2-9036-6640-BF72-C96D4ECEA6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0">
                <a:extLst>
                  <a:ext uri="{FF2B5EF4-FFF2-40B4-BE49-F238E27FC236}">
                    <a16:creationId xmlns:a16="http://schemas.microsoft.com/office/drawing/2014/main" id="{28C163B0-E0B6-F445-A292-6DF562879708}"/>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1">
                <a:extLst>
                  <a:ext uri="{FF2B5EF4-FFF2-40B4-BE49-F238E27FC236}">
                    <a16:creationId xmlns:a16="http://schemas.microsoft.com/office/drawing/2014/main" id="{338402F8-8DFC-3245-8566-CA2A7184A7A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2">
                <a:extLst>
                  <a:ext uri="{FF2B5EF4-FFF2-40B4-BE49-F238E27FC236}">
                    <a16:creationId xmlns:a16="http://schemas.microsoft.com/office/drawing/2014/main" id="{D093EECD-2B36-D44B-80FE-91135712B42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3">
              <a:extLst>
                <a:ext uri="{FF2B5EF4-FFF2-40B4-BE49-F238E27FC236}">
                  <a16:creationId xmlns:a16="http://schemas.microsoft.com/office/drawing/2014/main" id="{9E54CDC3-25C7-6343-9813-8D885CDFDCAA}"/>
                </a:ext>
              </a:extLst>
            </p:cNvPr>
            <p:cNvGrpSpPr>
              <a:grpSpLocks/>
            </p:cNvGrpSpPr>
            <p:nvPr/>
          </p:nvGrpSpPr>
          <p:grpSpPr bwMode="auto">
            <a:xfrm>
              <a:off x="12552504" y="6328901"/>
              <a:ext cx="986752" cy="182532"/>
              <a:chOff x="5893" y="4026"/>
              <a:chExt cx="466" cy="115"/>
            </a:xfrm>
          </p:grpSpPr>
          <p:sp>
            <p:nvSpPr>
              <p:cNvPr id="32" name="Rectangle 74">
                <a:extLst>
                  <a:ext uri="{FF2B5EF4-FFF2-40B4-BE49-F238E27FC236}">
                    <a16:creationId xmlns:a16="http://schemas.microsoft.com/office/drawing/2014/main" id="{DC7D4F56-46F2-824A-8152-55A0175F6EE7}"/>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5">
                <a:extLst>
                  <a:ext uri="{FF2B5EF4-FFF2-40B4-BE49-F238E27FC236}">
                    <a16:creationId xmlns:a16="http://schemas.microsoft.com/office/drawing/2014/main" id="{F98648B8-27D0-DD4F-AA51-72DEC49FAEB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6">
                <a:extLst>
                  <a:ext uri="{FF2B5EF4-FFF2-40B4-BE49-F238E27FC236}">
                    <a16:creationId xmlns:a16="http://schemas.microsoft.com/office/drawing/2014/main" id="{5112ECFA-2F7A-9645-98EF-69EAC93E7ED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7">
                <a:extLst>
                  <a:ext uri="{FF2B5EF4-FFF2-40B4-BE49-F238E27FC236}">
                    <a16:creationId xmlns:a16="http://schemas.microsoft.com/office/drawing/2014/main" id="{E348AFAA-438C-CE47-9362-97EEB68FF5C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78">
              <a:extLst>
                <a:ext uri="{FF2B5EF4-FFF2-40B4-BE49-F238E27FC236}">
                  <a16:creationId xmlns:a16="http://schemas.microsoft.com/office/drawing/2014/main" id="{96E16173-29FC-CF47-AE9B-8002E18296E4}"/>
                </a:ext>
              </a:extLst>
            </p:cNvPr>
            <p:cNvGrpSpPr>
              <a:grpSpLocks/>
            </p:cNvGrpSpPr>
            <p:nvPr/>
          </p:nvGrpSpPr>
          <p:grpSpPr bwMode="auto">
            <a:xfrm>
              <a:off x="12552504" y="6552703"/>
              <a:ext cx="986752" cy="182532"/>
              <a:chOff x="5893" y="4167"/>
              <a:chExt cx="466" cy="115"/>
            </a:xfrm>
          </p:grpSpPr>
          <p:sp>
            <p:nvSpPr>
              <p:cNvPr id="28" name="Rectangle 79">
                <a:extLst>
                  <a:ext uri="{FF2B5EF4-FFF2-40B4-BE49-F238E27FC236}">
                    <a16:creationId xmlns:a16="http://schemas.microsoft.com/office/drawing/2014/main" id="{36731BA9-6469-EB47-97E6-4F97D40833BA}"/>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0">
                <a:extLst>
                  <a:ext uri="{FF2B5EF4-FFF2-40B4-BE49-F238E27FC236}">
                    <a16:creationId xmlns:a16="http://schemas.microsoft.com/office/drawing/2014/main" id="{066F11EF-F5EB-0243-BC57-E610F1082E7A}"/>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1">
                <a:extLst>
                  <a:ext uri="{FF2B5EF4-FFF2-40B4-BE49-F238E27FC236}">
                    <a16:creationId xmlns:a16="http://schemas.microsoft.com/office/drawing/2014/main" id="{48DABFCC-C4BB-A547-B8D5-53D2C48BEFE6}"/>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2">
                <a:extLst>
                  <a:ext uri="{FF2B5EF4-FFF2-40B4-BE49-F238E27FC236}">
                    <a16:creationId xmlns:a16="http://schemas.microsoft.com/office/drawing/2014/main" id="{E2C88544-71AA-124A-B0F9-C10CE639D9C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0" name="Rectangle 83">
            <a:extLst>
              <a:ext uri="{FF2B5EF4-FFF2-40B4-BE49-F238E27FC236}">
                <a16:creationId xmlns:a16="http://schemas.microsoft.com/office/drawing/2014/main" id="{9EDD3A67-74D3-E54E-88C9-73C0424DD432}"/>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1" name="Rectangle 84">
            <a:extLst>
              <a:ext uri="{FF2B5EF4-FFF2-40B4-BE49-F238E27FC236}">
                <a16:creationId xmlns:a16="http://schemas.microsoft.com/office/drawing/2014/main" id="{A6009009-D5EF-7E40-8B27-A6F90CFCECC7}"/>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2036988728"/>
      </p:ext>
    </p:extLst>
  </p:cSld>
  <p:clrMap bg1="lt1" tx1="dk1" bg2="lt2" tx2="dk2" accent1="accent1" accent2="accent2" accent3="accent3" accent4="accent4" accent5="accent5" accent6="accent6" hlink="hlink" folHlink="folHlink"/>
  <p:sldLayoutIdLst>
    <p:sldLayoutId id="2147483973" r:id="rId1"/>
    <p:sldLayoutId id="2147483965" r:id="rId2"/>
    <p:sldLayoutId id="2147483966" r:id="rId3"/>
    <p:sldLayoutId id="2147483967" r:id="rId4"/>
    <p:sldLayoutId id="2147483956" r:id="rId5"/>
    <p:sldLayoutId id="2147483957" r:id="rId6"/>
    <p:sldLayoutId id="2147483958" r:id="rId7"/>
    <p:sldLayoutId id="2147483959" r:id="rId8"/>
    <p:sldLayoutId id="2147483974"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0" y="1588"/>
            <a:ext cx="12193588" cy="6856412"/>
          </a:xfrm>
          <a:prstGeom prst="rect">
            <a:avLst/>
          </a:prstGeom>
        </p:spPr>
      </p:pic>
      <p:sp>
        <p:nvSpPr>
          <p:cNvPr id="12" name="TextBox 2">
            <a:extLst>
              <a:ext uri="{FF2B5EF4-FFF2-40B4-BE49-F238E27FC236}">
                <a16:creationId xmlns:a16="http://schemas.microsoft.com/office/drawing/2014/main" id="{D0F0DA3C-4AEC-1B44-8AA0-10080BFDF727}"/>
              </a:ext>
            </a:extLst>
          </p:cNvPr>
          <p:cNvSpPr txBox="1"/>
          <p:nvPr userDrawn="1"/>
        </p:nvSpPr>
        <p:spPr>
          <a:xfrm>
            <a:off x="553765" y="639958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0EE15CAA-5A2E-4946-9092-2C7A7D278222}"/>
              </a:ext>
            </a:extLst>
          </p:cNvPr>
          <p:cNvPicPr>
            <a:picLocks noChangeAspect="1"/>
          </p:cNvPicPr>
          <p:nvPr userDrawn="1"/>
        </p:nvPicPr>
        <p:blipFill>
          <a:blip r:embed="rId8" cstate="print">
            <a:alphaModFix amt="70000"/>
            <a:extLst>
              <a:ext uri="{28A0092B-C50C-407E-A947-70E740481C1C}">
                <a14:useLocalDpi xmlns:a14="http://schemas.microsoft.com/office/drawing/2010/main"/>
              </a:ext>
            </a:extLst>
          </a:blip>
          <a:stretch>
            <a:fillRect/>
          </a:stretch>
        </p:blipFill>
        <p:spPr>
          <a:xfrm>
            <a:off x="337741" y="6475321"/>
            <a:ext cx="144000" cy="144000"/>
          </a:xfrm>
          <a:prstGeom prst="ellipse">
            <a:avLst/>
          </a:prstGeom>
          <a:ln w="12700" cap="rnd">
            <a:solidFill>
              <a:schemeClr val="bg1"/>
            </a:solidFill>
            <a:prstDash val="solid"/>
          </a:ln>
          <a:effectLst/>
        </p:spPr>
      </p:pic>
      <p:sp>
        <p:nvSpPr>
          <p:cNvPr id="2" name="矩形 1">
            <a:extLst>
              <a:ext uri="{FF2B5EF4-FFF2-40B4-BE49-F238E27FC236}">
                <a16:creationId xmlns:a16="http://schemas.microsoft.com/office/drawing/2014/main" id="{F4E50312-EC01-E14B-87D5-C18323A16206}"/>
              </a:ext>
            </a:extLst>
          </p:cNvPr>
          <p:cNvSpPr/>
          <p:nvPr userDrawn="1"/>
        </p:nvSpPr>
        <p:spPr>
          <a:xfrm>
            <a:off x="9842577" y="6399588"/>
            <a:ext cx="2250191" cy="290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副标题 2">
            <a:extLst>
              <a:ext uri="{FF2B5EF4-FFF2-40B4-BE49-F238E27FC236}">
                <a16:creationId xmlns:a16="http://schemas.microsoft.com/office/drawing/2014/main" id="{2F3A5196-93C8-7342-BB74-67DE83BC2506}"/>
              </a:ext>
            </a:extLst>
          </p:cNvPr>
          <p:cNvSpPr txBox="1">
            <a:spLocks/>
          </p:cNvSpPr>
          <p:nvPr userDrawn="1"/>
        </p:nvSpPr>
        <p:spPr bwMode="auto">
          <a:xfrm>
            <a:off x="9741757" y="6414035"/>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9">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7" name="Rectangle 86">
            <a:extLst>
              <a:ext uri="{FF2B5EF4-FFF2-40B4-BE49-F238E27FC236}">
                <a16:creationId xmlns:a16="http://schemas.microsoft.com/office/drawing/2014/main" id="{AD9A1659-E87F-E546-B389-F66C7042FDE4}"/>
              </a:ext>
            </a:extLst>
          </p:cNvPr>
          <p:cNvSpPr>
            <a:spLocks noChangeArrowheads="1"/>
          </p:cNvSpPr>
          <p:nvPr userDrawn="1"/>
        </p:nvSpPr>
        <p:spPr bwMode="auto">
          <a:xfrm>
            <a:off x="9906141" y="640480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9" name="Rectangle 15">
            <a:extLst>
              <a:ext uri="{FF2B5EF4-FFF2-40B4-BE49-F238E27FC236}">
                <a16:creationId xmlns:a16="http://schemas.microsoft.com/office/drawing/2014/main" id="{A5F26F7F-9135-C04D-9CC8-EDA4517F5786}"/>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4004AD4C-8DD5-D94B-885C-B1BB0DF170A5}"/>
              </a:ext>
            </a:extLst>
          </p:cNvPr>
          <p:cNvGrpSpPr/>
          <p:nvPr userDrawn="1"/>
        </p:nvGrpSpPr>
        <p:grpSpPr>
          <a:xfrm>
            <a:off x="12590924" y="3356218"/>
            <a:ext cx="1214711" cy="3499198"/>
            <a:chOff x="12438524" y="3358802"/>
            <a:chExt cx="1214711" cy="3499198"/>
          </a:xfrm>
        </p:grpSpPr>
        <p:sp>
          <p:nvSpPr>
            <p:cNvPr id="11" name="矩形 10">
              <a:extLst>
                <a:ext uri="{FF2B5EF4-FFF2-40B4-BE49-F238E27FC236}">
                  <a16:creationId xmlns:a16="http://schemas.microsoft.com/office/drawing/2014/main" id="{EAAFD12B-3B1B-DE44-B8E5-F9E8BEBD5E13}"/>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9325EA3D-706C-C84C-ADCF-069B4041ECF1}"/>
                </a:ext>
              </a:extLst>
            </p:cNvPr>
            <p:cNvGrpSpPr>
              <a:grpSpLocks/>
            </p:cNvGrpSpPr>
            <p:nvPr/>
          </p:nvGrpSpPr>
          <p:grpSpPr bwMode="auto">
            <a:xfrm>
              <a:off x="12552504" y="3727418"/>
              <a:ext cx="986752" cy="182532"/>
              <a:chOff x="5893" y="2387"/>
              <a:chExt cx="466" cy="115"/>
            </a:xfrm>
          </p:grpSpPr>
          <p:sp>
            <p:nvSpPr>
              <p:cNvPr id="76" name="Rectangle 19">
                <a:extLst>
                  <a:ext uri="{FF2B5EF4-FFF2-40B4-BE49-F238E27FC236}">
                    <a16:creationId xmlns:a16="http://schemas.microsoft.com/office/drawing/2014/main" id="{DA350EC9-0850-CD48-AB9D-90D70D632C5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0">
                <a:extLst>
                  <a:ext uri="{FF2B5EF4-FFF2-40B4-BE49-F238E27FC236}">
                    <a16:creationId xmlns:a16="http://schemas.microsoft.com/office/drawing/2014/main" id="{41DDDD49-5826-0F4E-BF89-F5A3E19AAEB6}"/>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1">
                <a:extLst>
                  <a:ext uri="{FF2B5EF4-FFF2-40B4-BE49-F238E27FC236}">
                    <a16:creationId xmlns:a16="http://schemas.microsoft.com/office/drawing/2014/main" id="{D5A22D26-7756-664F-8DCC-FC4E4D4DFAFA}"/>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2">
                <a:extLst>
                  <a:ext uri="{FF2B5EF4-FFF2-40B4-BE49-F238E27FC236}">
                    <a16:creationId xmlns:a16="http://schemas.microsoft.com/office/drawing/2014/main" id="{6D36C261-EB73-E940-9D42-1BCC0900E37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3">
              <a:extLst>
                <a:ext uri="{FF2B5EF4-FFF2-40B4-BE49-F238E27FC236}">
                  <a16:creationId xmlns:a16="http://schemas.microsoft.com/office/drawing/2014/main" id="{26D024F2-4302-8C43-9482-3D32CF1385EA}"/>
                </a:ext>
              </a:extLst>
            </p:cNvPr>
            <p:cNvGrpSpPr>
              <a:grpSpLocks/>
            </p:cNvGrpSpPr>
            <p:nvPr/>
          </p:nvGrpSpPr>
          <p:grpSpPr bwMode="auto">
            <a:xfrm>
              <a:off x="12552504" y="3943282"/>
              <a:ext cx="986752" cy="182532"/>
              <a:chOff x="5893" y="2523"/>
              <a:chExt cx="466" cy="115"/>
            </a:xfrm>
          </p:grpSpPr>
          <p:sp>
            <p:nvSpPr>
              <p:cNvPr id="72" name="Rectangle 24">
                <a:extLst>
                  <a:ext uri="{FF2B5EF4-FFF2-40B4-BE49-F238E27FC236}">
                    <a16:creationId xmlns:a16="http://schemas.microsoft.com/office/drawing/2014/main" id="{36268AD3-71BA-2644-99C2-C8F21DAB25B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5">
                <a:extLst>
                  <a:ext uri="{FF2B5EF4-FFF2-40B4-BE49-F238E27FC236}">
                    <a16:creationId xmlns:a16="http://schemas.microsoft.com/office/drawing/2014/main" id="{4419DB16-536B-B54C-A5B4-E82895AABFD6}"/>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6">
                <a:extLst>
                  <a:ext uri="{FF2B5EF4-FFF2-40B4-BE49-F238E27FC236}">
                    <a16:creationId xmlns:a16="http://schemas.microsoft.com/office/drawing/2014/main" id="{DD93C666-1F4E-7945-A5E4-A47CFD2D3FD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7">
                <a:extLst>
                  <a:ext uri="{FF2B5EF4-FFF2-40B4-BE49-F238E27FC236}">
                    <a16:creationId xmlns:a16="http://schemas.microsoft.com/office/drawing/2014/main" id="{A09F210F-D2A9-C04B-B859-F99D5131E65F}"/>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8">
              <a:extLst>
                <a:ext uri="{FF2B5EF4-FFF2-40B4-BE49-F238E27FC236}">
                  <a16:creationId xmlns:a16="http://schemas.microsoft.com/office/drawing/2014/main" id="{82992443-7931-C448-B92D-3CA9E1FA9E08}"/>
                </a:ext>
              </a:extLst>
            </p:cNvPr>
            <p:cNvGrpSpPr>
              <a:grpSpLocks/>
            </p:cNvGrpSpPr>
            <p:nvPr/>
          </p:nvGrpSpPr>
          <p:grpSpPr bwMode="auto">
            <a:xfrm>
              <a:off x="12552504" y="4159146"/>
              <a:ext cx="986752" cy="182532"/>
              <a:chOff x="5893" y="2659"/>
              <a:chExt cx="466" cy="115"/>
            </a:xfrm>
          </p:grpSpPr>
          <p:sp>
            <p:nvSpPr>
              <p:cNvPr id="68" name="Rectangle 29">
                <a:extLst>
                  <a:ext uri="{FF2B5EF4-FFF2-40B4-BE49-F238E27FC236}">
                    <a16:creationId xmlns:a16="http://schemas.microsoft.com/office/drawing/2014/main" id="{AF8370F2-4337-3C41-9216-E89DCB5FB2F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0">
                <a:extLst>
                  <a:ext uri="{FF2B5EF4-FFF2-40B4-BE49-F238E27FC236}">
                    <a16:creationId xmlns:a16="http://schemas.microsoft.com/office/drawing/2014/main" id="{B19380DA-9FAA-914E-9A0C-C59E35D0C5A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1">
                <a:extLst>
                  <a:ext uri="{FF2B5EF4-FFF2-40B4-BE49-F238E27FC236}">
                    <a16:creationId xmlns:a16="http://schemas.microsoft.com/office/drawing/2014/main" id="{24046A79-1E2F-314D-924B-D7AC74DE55F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2">
                <a:extLst>
                  <a:ext uri="{FF2B5EF4-FFF2-40B4-BE49-F238E27FC236}">
                    <a16:creationId xmlns:a16="http://schemas.microsoft.com/office/drawing/2014/main" id="{07BEEC8E-CAD0-C840-AECE-F2369A009093}"/>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3">
              <a:extLst>
                <a:ext uri="{FF2B5EF4-FFF2-40B4-BE49-F238E27FC236}">
                  <a16:creationId xmlns:a16="http://schemas.microsoft.com/office/drawing/2014/main" id="{A1B17EEF-DB18-3C46-82FD-3CDEE86C8283}"/>
                </a:ext>
              </a:extLst>
            </p:cNvPr>
            <p:cNvGrpSpPr>
              <a:grpSpLocks/>
            </p:cNvGrpSpPr>
            <p:nvPr/>
          </p:nvGrpSpPr>
          <p:grpSpPr bwMode="auto">
            <a:xfrm>
              <a:off x="12552504" y="3511551"/>
              <a:ext cx="986752" cy="188882"/>
              <a:chOff x="5893" y="2251"/>
              <a:chExt cx="466" cy="119"/>
            </a:xfrm>
          </p:grpSpPr>
          <p:sp>
            <p:nvSpPr>
              <p:cNvPr id="64" name="Rectangle 34">
                <a:extLst>
                  <a:ext uri="{FF2B5EF4-FFF2-40B4-BE49-F238E27FC236}">
                    <a16:creationId xmlns:a16="http://schemas.microsoft.com/office/drawing/2014/main" id="{79A8267F-DB81-D248-B7FA-8878B72C587F}"/>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5">
                <a:extLst>
                  <a:ext uri="{FF2B5EF4-FFF2-40B4-BE49-F238E27FC236}">
                    <a16:creationId xmlns:a16="http://schemas.microsoft.com/office/drawing/2014/main" id="{97161762-6867-1342-9953-ECE69EB5F245}"/>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6">
                <a:extLst>
                  <a:ext uri="{FF2B5EF4-FFF2-40B4-BE49-F238E27FC236}">
                    <a16:creationId xmlns:a16="http://schemas.microsoft.com/office/drawing/2014/main" id="{0D59F16D-BA84-3944-9D11-D18A1180C2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7">
                <a:extLst>
                  <a:ext uri="{FF2B5EF4-FFF2-40B4-BE49-F238E27FC236}">
                    <a16:creationId xmlns:a16="http://schemas.microsoft.com/office/drawing/2014/main" id="{4F61C433-240E-E74F-98FB-4B989040D568}"/>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38">
              <a:extLst>
                <a:ext uri="{FF2B5EF4-FFF2-40B4-BE49-F238E27FC236}">
                  <a16:creationId xmlns:a16="http://schemas.microsoft.com/office/drawing/2014/main" id="{D24086D8-1F17-1946-9EB6-8C70C3894100}"/>
                </a:ext>
              </a:extLst>
            </p:cNvPr>
            <p:cNvGrpSpPr>
              <a:grpSpLocks/>
            </p:cNvGrpSpPr>
            <p:nvPr/>
          </p:nvGrpSpPr>
          <p:grpSpPr bwMode="auto">
            <a:xfrm>
              <a:off x="12552504" y="4519449"/>
              <a:ext cx="986752" cy="182532"/>
              <a:chOff x="5893" y="2886"/>
              <a:chExt cx="466" cy="115"/>
            </a:xfrm>
          </p:grpSpPr>
          <p:sp>
            <p:nvSpPr>
              <p:cNvPr id="60" name="Rectangle 39">
                <a:extLst>
                  <a:ext uri="{FF2B5EF4-FFF2-40B4-BE49-F238E27FC236}">
                    <a16:creationId xmlns:a16="http://schemas.microsoft.com/office/drawing/2014/main" id="{95032465-8653-D645-9D71-C0161E19EC4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0">
                <a:extLst>
                  <a:ext uri="{FF2B5EF4-FFF2-40B4-BE49-F238E27FC236}">
                    <a16:creationId xmlns:a16="http://schemas.microsoft.com/office/drawing/2014/main" id="{33CB5E46-566E-F043-9710-8A5A4E9D3FD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1">
                <a:extLst>
                  <a:ext uri="{FF2B5EF4-FFF2-40B4-BE49-F238E27FC236}">
                    <a16:creationId xmlns:a16="http://schemas.microsoft.com/office/drawing/2014/main" id="{D104752F-DB78-AC48-9BC9-F283DCC90C78}"/>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2">
                <a:extLst>
                  <a:ext uri="{FF2B5EF4-FFF2-40B4-BE49-F238E27FC236}">
                    <a16:creationId xmlns:a16="http://schemas.microsoft.com/office/drawing/2014/main" id="{BD7B7D29-5885-7B47-BF66-9B45BA44012F}"/>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3">
              <a:extLst>
                <a:ext uri="{FF2B5EF4-FFF2-40B4-BE49-F238E27FC236}">
                  <a16:creationId xmlns:a16="http://schemas.microsoft.com/office/drawing/2014/main" id="{C871026E-B5B3-4A4B-8BA8-EA67B14477E1}"/>
                </a:ext>
              </a:extLst>
            </p:cNvPr>
            <p:cNvGrpSpPr>
              <a:grpSpLocks/>
            </p:cNvGrpSpPr>
            <p:nvPr/>
          </p:nvGrpSpPr>
          <p:grpSpPr bwMode="auto">
            <a:xfrm>
              <a:off x="12552504" y="4735313"/>
              <a:ext cx="986752" cy="182532"/>
              <a:chOff x="5893" y="3022"/>
              <a:chExt cx="466" cy="115"/>
            </a:xfrm>
          </p:grpSpPr>
          <p:sp>
            <p:nvSpPr>
              <p:cNvPr id="56" name="Rectangle 44">
                <a:extLst>
                  <a:ext uri="{FF2B5EF4-FFF2-40B4-BE49-F238E27FC236}">
                    <a16:creationId xmlns:a16="http://schemas.microsoft.com/office/drawing/2014/main" id="{52F7932D-EE58-7140-A4F2-04C31D346DA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5">
                <a:extLst>
                  <a:ext uri="{FF2B5EF4-FFF2-40B4-BE49-F238E27FC236}">
                    <a16:creationId xmlns:a16="http://schemas.microsoft.com/office/drawing/2014/main" id="{448BD57B-67F4-E345-A06B-63BECABD639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6">
                <a:extLst>
                  <a:ext uri="{FF2B5EF4-FFF2-40B4-BE49-F238E27FC236}">
                    <a16:creationId xmlns:a16="http://schemas.microsoft.com/office/drawing/2014/main" id="{B1F04EB6-44EA-8D40-8AB0-AAE126D3EBC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7">
                <a:extLst>
                  <a:ext uri="{FF2B5EF4-FFF2-40B4-BE49-F238E27FC236}">
                    <a16:creationId xmlns:a16="http://schemas.microsoft.com/office/drawing/2014/main" id="{7B952B24-62E2-1F4A-89ED-0A480B3B7099}"/>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48">
              <a:extLst>
                <a:ext uri="{FF2B5EF4-FFF2-40B4-BE49-F238E27FC236}">
                  <a16:creationId xmlns:a16="http://schemas.microsoft.com/office/drawing/2014/main" id="{CF2B9021-28E8-B942-BB6D-E79D70074E87}"/>
                </a:ext>
              </a:extLst>
            </p:cNvPr>
            <p:cNvGrpSpPr>
              <a:grpSpLocks/>
            </p:cNvGrpSpPr>
            <p:nvPr/>
          </p:nvGrpSpPr>
          <p:grpSpPr bwMode="auto">
            <a:xfrm>
              <a:off x="12552504" y="4951179"/>
              <a:ext cx="986752" cy="182532"/>
              <a:chOff x="5893" y="3158"/>
              <a:chExt cx="466" cy="115"/>
            </a:xfrm>
          </p:grpSpPr>
          <p:sp>
            <p:nvSpPr>
              <p:cNvPr id="52" name="Rectangle 49">
                <a:extLst>
                  <a:ext uri="{FF2B5EF4-FFF2-40B4-BE49-F238E27FC236}">
                    <a16:creationId xmlns:a16="http://schemas.microsoft.com/office/drawing/2014/main" id="{50688F79-8F69-F44E-AB15-DDF95F10D60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0">
                <a:extLst>
                  <a:ext uri="{FF2B5EF4-FFF2-40B4-BE49-F238E27FC236}">
                    <a16:creationId xmlns:a16="http://schemas.microsoft.com/office/drawing/2014/main" id="{EB831E89-3407-0E42-AD57-91A69591B74E}"/>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1">
                <a:extLst>
                  <a:ext uri="{FF2B5EF4-FFF2-40B4-BE49-F238E27FC236}">
                    <a16:creationId xmlns:a16="http://schemas.microsoft.com/office/drawing/2014/main" id="{CEF786F8-8247-134B-AE05-9428D6C2777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2">
                <a:extLst>
                  <a:ext uri="{FF2B5EF4-FFF2-40B4-BE49-F238E27FC236}">
                    <a16:creationId xmlns:a16="http://schemas.microsoft.com/office/drawing/2014/main" id="{DD063C0E-5CCA-E34C-A36D-0DF91B281999}"/>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3">
              <a:extLst>
                <a:ext uri="{FF2B5EF4-FFF2-40B4-BE49-F238E27FC236}">
                  <a16:creationId xmlns:a16="http://schemas.microsoft.com/office/drawing/2014/main" id="{45D50D1C-6BBD-1647-A0DF-E47872B8E494}"/>
                </a:ext>
              </a:extLst>
            </p:cNvPr>
            <p:cNvGrpSpPr>
              <a:grpSpLocks/>
            </p:cNvGrpSpPr>
            <p:nvPr/>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6673378-5AA1-F545-92BE-649898B2880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09D89134-A58E-B54C-8BCC-78929ABA65A3}"/>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102CED19-BEBF-2D48-B347-F8AD9587687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66670EA6-320E-8345-BFFD-B2F366AC4EF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58">
              <a:extLst>
                <a:ext uri="{FF2B5EF4-FFF2-40B4-BE49-F238E27FC236}">
                  <a16:creationId xmlns:a16="http://schemas.microsoft.com/office/drawing/2014/main" id="{FD4BE8D8-45B2-2741-BC7B-79B2C93B6B8A}"/>
                </a:ext>
              </a:extLst>
            </p:cNvPr>
            <p:cNvGrpSpPr>
              <a:grpSpLocks/>
            </p:cNvGrpSpPr>
            <p:nvPr/>
          </p:nvGrpSpPr>
          <p:grpSpPr bwMode="auto">
            <a:xfrm>
              <a:off x="12552504" y="5527346"/>
              <a:ext cx="986752" cy="182532"/>
              <a:chOff x="5893" y="3521"/>
              <a:chExt cx="466" cy="115"/>
            </a:xfrm>
          </p:grpSpPr>
          <p:sp>
            <p:nvSpPr>
              <p:cNvPr id="44" name="Rectangle 59">
                <a:extLst>
                  <a:ext uri="{FF2B5EF4-FFF2-40B4-BE49-F238E27FC236}">
                    <a16:creationId xmlns:a16="http://schemas.microsoft.com/office/drawing/2014/main" id="{217A030D-E322-2149-B0D3-62503F293403}"/>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0">
                <a:extLst>
                  <a:ext uri="{FF2B5EF4-FFF2-40B4-BE49-F238E27FC236}">
                    <a16:creationId xmlns:a16="http://schemas.microsoft.com/office/drawing/2014/main" id="{E2716297-95DA-104A-8028-F2E6C8B5F5A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1">
                <a:extLst>
                  <a:ext uri="{FF2B5EF4-FFF2-40B4-BE49-F238E27FC236}">
                    <a16:creationId xmlns:a16="http://schemas.microsoft.com/office/drawing/2014/main" id="{56E5A9BF-FCA6-564F-B6A6-A23DCEA036D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2">
                <a:extLst>
                  <a:ext uri="{FF2B5EF4-FFF2-40B4-BE49-F238E27FC236}">
                    <a16:creationId xmlns:a16="http://schemas.microsoft.com/office/drawing/2014/main" id="{6AA41A61-322D-7A45-86C9-4FC236BCC08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3">
              <a:extLst>
                <a:ext uri="{FF2B5EF4-FFF2-40B4-BE49-F238E27FC236}">
                  <a16:creationId xmlns:a16="http://schemas.microsoft.com/office/drawing/2014/main" id="{86F9B252-4A1E-EF43-9AA0-F34C781E845F}"/>
                </a:ext>
              </a:extLst>
            </p:cNvPr>
            <p:cNvGrpSpPr>
              <a:grpSpLocks/>
            </p:cNvGrpSpPr>
            <p:nvPr/>
          </p:nvGrpSpPr>
          <p:grpSpPr bwMode="auto">
            <a:xfrm>
              <a:off x="12552504" y="5743210"/>
              <a:ext cx="986752" cy="182532"/>
              <a:chOff x="5893" y="3657"/>
              <a:chExt cx="466" cy="115"/>
            </a:xfrm>
          </p:grpSpPr>
          <p:sp>
            <p:nvSpPr>
              <p:cNvPr id="40" name="Rectangle 64">
                <a:extLst>
                  <a:ext uri="{FF2B5EF4-FFF2-40B4-BE49-F238E27FC236}">
                    <a16:creationId xmlns:a16="http://schemas.microsoft.com/office/drawing/2014/main" id="{26A0702A-F73B-9A48-A971-6C4A8D76067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5">
                <a:extLst>
                  <a:ext uri="{FF2B5EF4-FFF2-40B4-BE49-F238E27FC236}">
                    <a16:creationId xmlns:a16="http://schemas.microsoft.com/office/drawing/2014/main" id="{7DF460BA-86DD-B449-B601-08E7EFA88E70}"/>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6">
                <a:extLst>
                  <a:ext uri="{FF2B5EF4-FFF2-40B4-BE49-F238E27FC236}">
                    <a16:creationId xmlns:a16="http://schemas.microsoft.com/office/drawing/2014/main" id="{0AAB8341-AE8C-A840-A1F0-6DD747DAE1D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7">
                <a:extLst>
                  <a:ext uri="{FF2B5EF4-FFF2-40B4-BE49-F238E27FC236}">
                    <a16:creationId xmlns:a16="http://schemas.microsoft.com/office/drawing/2014/main" id="{ACC96753-8DDE-F341-A33C-1F248AC895C1}"/>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68">
              <a:extLst>
                <a:ext uri="{FF2B5EF4-FFF2-40B4-BE49-F238E27FC236}">
                  <a16:creationId xmlns:a16="http://schemas.microsoft.com/office/drawing/2014/main" id="{5F93F20A-E6AC-904B-9A80-0BB3727035A1}"/>
                </a:ext>
              </a:extLst>
            </p:cNvPr>
            <p:cNvGrpSpPr>
              <a:grpSpLocks/>
            </p:cNvGrpSpPr>
            <p:nvPr/>
          </p:nvGrpSpPr>
          <p:grpSpPr bwMode="auto">
            <a:xfrm>
              <a:off x="12552504" y="6103513"/>
              <a:ext cx="986752" cy="182532"/>
              <a:chOff x="5893" y="3884"/>
              <a:chExt cx="466" cy="115"/>
            </a:xfrm>
          </p:grpSpPr>
          <p:sp>
            <p:nvSpPr>
              <p:cNvPr id="36" name="Rectangle 69">
                <a:extLst>
                  <a:ext uri="{FF2B5EF4-FFF2-40B4-BE49-F238E27FC236}">
                    <a16:creationId xmlns:a16="http://schemas.microsoft.com/office/drawing/2014/main" id="{F8CCD07B-C936-564B-B586-9FA40676872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0">
                <a:extLst>
                  <a:ext uri="{FF2B5EF4-FFF2-40B4-BE49-F238E27FC236}">
                    <a16:creationId xmlns:a16="http://schemas.microsoft.com/office/drawing/2014/main" id="{A27DC824-CA4B-BB47-B996-4D054E199391}"/>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1">
                <a:extLst>
                  <a:ext uri="{FF2B5EF4-FFF2-40B4-BE49-F238E27FC236}">
                    <a16:creationId xmlns:a16="http://schemas.microsoft.com/office/drawing/2014/main" id="{0A5A55F0-12E2-8F48-8D8F-B2594A86FD3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2">
                <a:extLst>
                  <a:ext uri="{FF2B5EF4-FFF2-40B4-BE49-F238E27FC236}">
                    <a16:creationId xmlns:a16="http://schemas.microsoft.com/office/drawing/2014/main" id="{422E76AD-AE6A-E448-A578-00C92E04500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3">
              <a:extLst>
                <a:ext uri="{FF2B5EF4-FFF2-40B4-BE49-F238E27FC236}">
                  <a16:creationId xmlns:a16="http://schemas.microsoft.com/office/drawing/2014/main" id="{7317A86C-1DAF-4F4E-94A5-62F513460B19}"/>
                </a:ext>
              </a:extLst>
            </p:cNvPr>
            <p:cNvGrpSpPr>
              <a:grpSpLocks/>
            </p:cNvGrpSpPr>
            <p:nvPr/>
          </p:nvGrpSpPr>
          <p:grpSpPr bwMode="auto">
            <a:xfrm>
              <a:off x="12552504" y="6328901"/>
              <a:ext cx="986752" cy="182532"/>
              <a:chOff x="5893" y="4026"/>
              <a:chExt cx="466" cy="115"/>
            </a:xfrm>
          </p:grpSpPr>
          <p:sp>
            <p:nvSpPr>
              <p:cNvPr id="32" name="Rectangle 74">
                <a:extLst>
                  <a:ext uri="{FF2B5EF4-FFF2-40B4-BE49-F238E27FC236}">
                    <a16:creationId xmlns:a16="http://schemas.microsoft.com/office/drawing/2014/main" id="{D57B9971-2E03-474C-A113-47C40C94C98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5">
                <a:extLst>
                  <a:ext uri="{FF2B5EF4-FFF2-40B4-BE49-F238E27FC236}">
                    <a16:creationId xmlns:a16="http://schemas.microsoft.com/office/drawing/2014/main" id="{490D217E-ACA3-5845-8FAA-A74FDCD40D1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6">
                <a:extLst>
                  <a:ext uri="{FF2B5EF4-FFF2-40B4-BE49-F238E27FC236}">
                    <a16:creationId xmlns:a16="http://schemas.microsoft.com/office/drawing/2014/main" id="{FE901990-F25B-7245-B92F-CDB72819EF1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7">
                <a:extLst>
                  <a:ext uri="{FF2B5EF4-FFF2-40B4-BE49-F238E27FC236}">
                    <a16:creationId xmlns:a16="http://schemas.microsoft.com/office/drawing/2014/main" id="{BBFB37A6-FC31-8F42-AC0C-65B38855166C}"/>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78">
              <a:extLst>
                <a:ext uri="{FF2B5EF4-FFF2-40B4-BE49-F238E27FC236}">
                  <a16:creationId xmlns:a16="http://schemas.microsoft.com/office/drawing/2014/main" id="{F1F30EAA-8CDC-3541-8A3C-9745C8EE05D0}"/>
                </a:ext>
              </a:extLst>
            </p:cNvPr>
            <p:cNvGrpSpPr>
              <a:grpSpLocks/>
            </p:cNvGrpSpPr>
            <p:nvPr/>
          </p:nvGrpSpPr>
          <p:grpSpPr bwMode="auto">
            <a:xfrm>
              <a:off x="12552504" y="6552703"/>
              <a:ext cx="986752" cy="182532"/>
              <a:chOff x="5893" y="4167"/>
              <a:chExt cx="466" cy="115"/>
            </a:xfrm>
          </p:grpSpPr>
          <p:sp>
            <p:nvSpPr>
              <p:cNvPr id="28" name="Rectangle 79">
                <a:extLst>
                  <a:ext uri="{FF2B5EF4-FFF2-40B4-BE49-F238E27FC236}">
                    <a16:creationId xmlns:a16="http://schemas.microsoft.com/office/drawing/2014/main" id="{504EF502-8529-1847-99AD-88D4929DFBE7}"/>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0">
                <a:extLst>
                  <a:ext uri="{FF2B5EF4-FFF2-40B4-BE49-F238E27FC236}">
                    <a16:creationId xmlns:a16="http://schemas.microsoft.com/office/drawing/2014/main" id="{6D7C4F45-F87D-6E4F-8ECA-8E25FC2972B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1">
                <a:extLst>
                  <a:ext uri="{FF2B5EF4-FFF2-40B4-BE49-F238E27FC236}">
                    <a16:creationId xmlns:a16="http://schemas.microsoft.com/office/drawing/2014/main" id="{2A9F253B-4709-D64D-BE23-B78E624AFBD7}"/>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2">
                <a:extLst>
                  <a:ext uri="{FF2B5EF4-FFF2-40B4-BE49-F238E27FC236}">
                    <a16:creationId xmlns:a16="http://schemas.microsoft.com/office/drawing/2014/main" id="{44BC193B-4073-FE4A-A1C9-AD39F11E511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0" name="Rectangle 83">
            <a:extLst>
              <a:ext uri="{FF2B5EF4-FFF2-40B4-BE49-F238E27FC236}">
                <a16:creationId xmlns:a16="http://schemas.microsoft.com/office/drawing/2014/main" id="{6A04ABD4-BFDE-3740-B8AE-2DD4F654DF4F}"/>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1" name="Rectangle 84">
            <a:extLst>
              <a:ext uri="{FF2B5EF4-FFF2-40B4-BE49-F238E27FC236}">
                <a16:creationId xmlns:a16="http://schemas.microsoft.com/office/drawing/2014/main" id="{59318164-53A5-CD49-BF69-F0ADE8BC282B}"/>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52570041"/>
      </p:ext>
    </p:extLst>
  </p:cSld>
  <p:clrMap bg1="lt1" tx1="dk1" bg2="lt2" tx2="dk2" accent1="accent1" accent2="accent2" accent3="accent3" accent4="accent4" accent5="accent5" accent6="accent6" hlink="hlink" folHlink="folHlink"/>
  <p:sldLayoutIdLst>
    <p:sldLayoutId id="2147483940" r:id="rId1"/>
    <p:sldLayoutId id="2147483952" r:id="rId2"/>
    <p:sldLayoutId id="2147483953" r:id="rId3"/>
    <p:sldLayoutId id="2147483954" r:id="rId4"/>
    <p:sldLayoutId id="2147483982"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2" name="Rectangle 86">
            <a:extLst>
              <a:ext uri="{FF2B5EF4-FFF2-40B4-BE49-F238E27FC236}">
                <a16:creationId xmlns:a16="http://schemas.microsoft.com/office/drawing/2014/main" id="{65B40F25-7ED0-DA44-873E-DE48E987AA5F}"/>
              </a:ext>
            </a:extLst>
          </p:cNvPr>
          <p:cNvSpPr>
            <a:spLocks noChangeArrowheads="1"/>
          </p:cNvSpPr>
          <p:nvPr userDrawn="1"/>
        </p:nvSpPr>
        <p:spPr bwMode="auto">
          <a:xfrm>
            <a:off x="9862598"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tx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tx1"/>
              </a:solidFill>
              <a:ea typeface="MS PGothic" pitchFamily="34" charset="-128"/>
              <a:cs typeface="Arial" panose="020B0604020202020204" pitchFamily="34" charset="0"/>
            </a:endParaRPr>
          </a:p>
        </p:txBody>
      </p:sp>
      <p:sp>
        <p:nvSpPr>
          <p:cNvPr id="83" name="TextBox 2">
            <a:extLst>
              <a:ext uri="{FF2B5EF4-FFF2-40B4-BE49-F238E27FC236}">
                <a16:creationId xmlns:a16="http://schemas.microsoft.com/office/drawing/2014/main" id="{4524BBE9-A135-9D4C-B5DA-EC77D9031BE3}"/>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4" name="图片 83">
            <a:extLst>
              <a:ext uri="{FF2B5EF4-FFF2-40B4-BE49-F238E27FC236}">
                <a16:creationId xmlns:a16="http://schemas.microsoft.com/office/drawing/2014/main" id="{8EF22C0A-C092-9D44-935D-3F2615ADD0EB}"/>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rgbClr val="FFFFFF"/>
            </a:solidFill>
            <a:prstDash val="solid"/>
          </a:ln>
          <a:effectLst/>
        </p:spPr>
      </p:pic>
      <p:sp>
        <p:nvSpPr>
          <p:cNvPr id="85" name="副标题 2">
            <a:extLst>
              <a:ext uri="{FF2B5EF4-FFF2-40B4-BE49-F238E27FC236}">
                <a16:creationId xmlns:a16="http://schemas.microsoft.com/office/drawing/2014/main" id="{F80BDD25-4FFE-8346-B91D-05FC840C1CB7}"/>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5">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78" name="Rectangle 86">
            <a:extLst>
              <a:ext uri="{FF2B5EF4-FFF2-40B4-BE49-F238E27FC236}">
                <a16:creationId xmlns:a16="http://schemas.microsoft.com/office/drawing/2014/main" id="{000111CB-2117-444A-9289-896A0F1B9BC4}"/>
              </a:ext>
            </a:extLst>
          </p:cNvPr>
          <p:cNvSpPr>
            <a:spLocks noChangeArrowheads="1"/>
          </p:cNvSpPr>
          <p:nvPr userDrawn="1"/>
        </p:nvSpPr>
        <p:spPr bwMode="auto">
          <a:xfrm>
            <a:off x="9949686"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bg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bg1"/>
              </a:solidFill>
              <a:ea typeface="MS PGothic" pitchFamily="34" charset="-128"/>
              <a:cs typeface="Arial" panose="020B0604020202020204" pitchFamily="34" charset="0"/>
            </a:endParaRPr>
          </a:p>
        </p:txBody>
      </p:sp>
      <p:sp>
        <p:nvSpPr>
          <p:cNvPr id="79" name="TextBox 2">
            <a:extLst>
              <a:ext uri="{FF2B5EF4-FFF2-40B4-BE49-F238E27FC236}">
                <a16:creationId xmlns:a16="http://schemas.microsoft.com/office/drawing/2014/main" id="{BCDC607C-3149-044F-8977-A532DBE97944}"/>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0" name="图片 79">
            <a:extLst>
              <a:ext uri="{FF2B5EF4-FFF2-40B4-BE49-F238E27FC236}">
                <a16:creationId xmlns:a16="http://schemas.microsoft.com/office/drawing/2014/main" id="{EEEA841A-6AA9-F640-A661-DC91BD568C6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81" name="副标题 2">
            <a:extLst>
              <a:ext uri="{FF2B5EF4-FFF2-40B4-BE49-F238E27FC236}">
                <a16:creationId xmlns:a16="http://schemas.microsoft.com/office/drawing/2014/main" id="{36453C5E-EF89-1E40-88D2-12E883E91FB5}"/>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bg1"/>
                </a:solidFill>
                <a:latin typeface="Gill Sans MT" panose="020B0502020104020203" pitchFamily="34" charset="0"/>
                <a:ea typeface="+mj-ea"/>
                <a:cs typeface="Futura Medium" panose="020B0602020204020303" pitchFamily="34" charset="-79"/>
              </a:rPr>
              <a:t>Course</a:t>
            </a:r>
            <a:r>
              <a:rPr lang="zh-CN" altLang="en-US" sz="1000" b="0" dirty="0">
                <a:solidFill>
                  <a:schemeClr val="bg1"/>
                </a:solidFill>
                <a:latin typeface="Gill Sans MT" panose="020B0502020104020203" pitchFamily="34" charset="0"/>
                <a:ea typeface="+mj-ea"/>
                <a:cs typeface="Futura Medium" panose="020B0602020204020303" pitchFamily="34" charset="-79"/>
              </a:rPr>
              <a:t> </a:t>
            </a:r>
            <a:r>
              <a:rPr lang="en-US" altLang="zh-CN" sz="1000" b="0" dirty="0">
                <a:solidFill>
                  <a:schemeClr val="bg1"/>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bg1"/>
              </a:solidFill>
              <a:latin typeface="Gill Sans MT" panose="020B0502020104020203" pitchFamily="34" charset="0"/>
              <a:ea typeface="+mj-ea"/>
              <a:cs typeface="Futura Medium" panose="020B0602020204020303" pitchFamily="34" charset="-79"/>
            </a:endParaRPr>
          </a:p>
        </p:txBody>
      </p:sp>
      <p:sp>
        <p:nvSpPr>
          <p:cNvPr id="154" name="Rectangle 15">
            <a:extLst>
              <a:ext uri="{FF2B5EF4-FFF2-40B4-BE49-F238E27FC236}">
                <a16:creationId xmlns:a16="http://schemas.microsoft.com/office/drawing/2014/main" id="{9198A4EC-9B6A-3249-AB0F-2C7B54FCA143}"/>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5" name="组合 154">
            <a:extLst>
              <a:ext uri="{FF2B5EF4-FFF2-40B4-BE49-F238E27FC236}">
                <a16:creationId xmlns:a16="http://schemas.microsoft.com/office/drawing/2014/main" id="{C325AB4E-F86A-864D-B4CB-796E69148147}"/>
              </a:ext>
            </a:extLst>
          </p:cNvPr>
          <p:cNvGrpSpPr/>
          <p:nvPr userDrawn="1"/>
        </p:nvGrpSpPr>
        <p:grpSpPr>
          <a:xfrm>
            <a:off x="12590924" y="3356218"/>
            <a:ext cx="1214711" cy="3499198"/>
            <a:chOff x="12438524" y="3358802"/>
            <a:chExt cx="1214711" cy="3499198"/>
          </a:xfrm>
        </p:grpSpPr>
        <p:sp>
          <p:nvSpPr>
            <p:cNvPr id="156" name="矩形 155">
              <a:extLst>
                <a:ext uri="{FF2B5EF4-FFF2-40B4-BE49-F238E27FC236}">
                  <a16:creationId xmlns:a16="http://schemas.microsoft.com/office/drawing/2014/main" id="{28F9D94E-ED0F-3A41-841B-DABDE0E237C8}"/>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57" name="Group 18">
              <a:extLst>
                <a:ext uri="{FF2B5EF4-FFF2-40B4-BE49-F238E27FC236}">
                  <a16:creationId xmlns:a16="http://schemas.microsoft.com/office/drawing/2014/main" id="{A233F840-0E81-564E-B143-F110894CEC5D}"/>
                </a:ext>
              </a:extLst>
            </p:cNvPr>
            <p:cNvGrpSpPr>
              <a:grpSpLocks/>
            </p:cNvGrpSpPr>
            <p:nvPr/>
          </p:nvGrpSpPr>
          <p:grpSpPr bwMode="auto">
            <a:xfrm>
              <a:off x="12552504" y="3727418"/>
              <a:ext cx="986752" cy="182532"/>
              <a:chOff x="5893" y="2387"/>
              <a:chExt cx="466" cy="115"/>
            </a:xfrm>
          </p:grpSpPr>
          <p:sp>
            <p:nvSpPr>
              <p:cNvPr id="218" name="Rectangle 19">
                <a:extLst>
                  <a:ext uri="{FF2B5EF4-FFF2-40B4-BE49-F238E27FC236}">
                    <a16:creationId xmlns:a16="http://schemas.microsoft.com/office/drawing/2014/main" id="{CBD70A2E-15AA-4C4D-A1F0-6DB40ADE2CD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9" name="Rectangle 20">
                <a:extLst>
                  <a:ext uri="{FF2B5EF4-FFF2-40B4-BE49-F238E27FC236}">
                    <a16:creationId xmlns:a16="http://schemas.microsoft.com/office/drawing/2014/main" id="{5A005B31-94F9-1E42-880D-FFA22477FFA4}"/>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0" name="Rectangle 21">
                <a:extLst>
                  <a:ext uri="{FF2B5EF4-FFF2-40B4-BE49-F238E27FC236}">
                    <a16:creationId xmlns:a16="http://schemas.microsoft.com/office/drawing/2014/main" id="{DDDCE69F-4C1D-1243-8C09-1562262E80B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1" name="Rectangle 22">
                <a:extLst>
                  <a:ext uri="{FF2B5EF4-FFF2-40B4-BE49-F238E27FC236}">
                    <a16:creationId xmlns:a16="http://schemas.microsoft.com/office/drawing/2014/main" id="{54B59A2F-5F33-3C46-94F0-83F728C4F7B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8" name="Group 23">
              <a:extLst>
                <a:ext uri="{FF2B5EF4-FFF2-40B4-BE49-F238E27FC236}">
                  <a16:creationId xmlns:a16="http://schemas.microsoft.com/office/drawing/2014/main" id="{B8A28144-362A-A64D-9561-389D2A7B89AD}"/>
                </a:ext>
              </a:extLst>
            </p:cNvPr>
            <p:cNvGrpSpPr>
              <a:grpSpLocks/>
            </p:cNvGrpSpPr>
            <p:nvPr/>
          </p:nvGrpSpPr>
          <p:grpSpPr bwMode="auto">
            <a:xfrm>
              <a:off x="12552504" y="3943282"/>
              <a:ext cx="986752" cy="182532"/>
              <a:chOff x="5893" y="2523"/>
              <a:chExt cx="466" cy="115"/>
            </a:xfrm>
          </p:grpSpPr>
          <p:sp>
            <p:nvSpPr>
              <p:cNvPr id="214" name="Rectangle 24">
                <a:extLst>
                  <a:ext uri="{FF2B5EF4-FFF2-40B4-BE49-F238E27FC236}">
                    <a16:creationId xmlns:a16="http://schemas.microsoft.com/office/drawing/2014/main" id="{BBDCCD69-4401-0541-BB6A-0858852136B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5" name="Rectangle 25">
                <a:extLst>
                  <a:ext uri="{FF2B5EF4-FFF2-40B4-BE49-F238E27FC236}">
                    <a16:creationId xmlns:a16="http://schemas.microsoft.com/office/drawing/2014/main" id="{DB8A2296-1C6A-C94E-BC1C-EF63A568F6E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6" name="Rectangle 26">
                <a:extLst>
                  <a:ext uri="{FF2B5EF4-FFF2-40B4-BE49-F238E27FC236}">
                    <a16:creationId xmlns:a16="http://schemas.microsoft.com/office/drawing/2014/main" id="{9AC3934E-F4A3-F74B-899C-F06385FE558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7" name="Rectangle 27">
                <a:extLst>
                  <a:ext uri="{FF2B5EF4-FFF2-40B4-BE49-F238E27FC236}">
                    <a16:creationId xmlns:a16="http://schemas.microsoft.com/office/drawing/2014/main" id="{E8E19B1A-ADDC-E649-8F85-B4396A2F015D}"/>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9" name="Group 28">
              <a:extLst>
                <a:ext uri="{FF2B5EF4-FFF2-40B4-BE49-F238E27FC236}">
                  <a16:creationId xmlns:a16="http://schemas.microsoft.com/office/drawing/2014/main" id="{FCDC7B61-993F-834E-8CF4-174EA4309D9C}"/>
                </a:ext>
              </a:extLst>
            </p:cNvPr>
            <p:cNvGrpSpPr>
              <a:grpSpLocks/>
            </p:cNvGrpSpPr>
            <p:nvPr/>
          </p:nvGrpSpPr>
          <p:grpSpPr bwMode="auto">
            <a:xfrm>
              <a:off x="12552504" y="4159146"/>
              <a:ext cx="986752" cy="182532"/>
              <a:chOff x="5893" y="2659"/>
              <a:chExt cx="466" cy="115"/>
            </a:xfrm>
          </p:grpSpPr>
          <p:sp>
            <p:nvSpPr>
              <p:cNvPr id="210" name="Rectangle 29">
                <a:extLst>
                  <a:ext uri="{FF2B5EF4-FFF2-40B4-BE49-F238E27FC236}">
                    <a16:creationId xmlns:a16="http://schemas.microsoft.com/office/drawing/2014/main" id="{58F16D6E-EDCA-BF47-874B-003E995D1BC4}"/>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1" name="Rectangle 30">
                <a:extLst>
                  <a:ext uri="{FF2B5EF4-FFF2-40B4-BE49-F238E27FC236}">
                    <a16:creationId xmlns:a16="http://schemas.microsoft.com/office/drawing/2014/main" id="{8985A2F5-040F-B04B-8C62-91311C56C0A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2" name="Rectangle 31">
                <a:extLst>
                  <a:ext uri="{FF2B5EF4-FFF2-40B4-BE49-F238E27FC236}">
                    <a16:creationId xmlns:a16="http://schemas.microsoft.com/office/drawing/2014/main" id="{C7E75C91-6DBE-0A4F-A577-A08E7EC698A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3" name="Rectangle 32">
                <a:extLst>
                  <a:ext uri="{FF2B5EF4-FFF2-40B4-BE49-F238E27FC236}">
                    <a16:creationId xmlns:a16="http://schemas.microsoft.com/office/drawing/2014/main" id="{AA565E94-5C52-B747-942D-08843DACEAB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0" name="Group 33">
              <a:extLst>
                <a:ext uri="{FF2B5EF4-FFF2-40B4-BE49-F238E27FC236}">
                  <a16:creationId xmlns:a16="http://schemas.microsoft.com/office/drawing/2014/main" id="{5100AAF4-59F9-5041-92C6-FBC32A97B717}"/>
                </a:ext>
              </a:extLst>
            </p:cNvPr>
            <p:cNvGrpSpPr>
              <a:grpSpLocks/>
            </p:cNvGrpSpPr>
            <p:nvPr/>
          </p:nvGrpSpPr>
          <p:grpSpPr bwMode="auto">
            <a:xfrm>
              <a:off x="12552504" y="3511551"/>
              <a:ext cx="986752" cy="188882"/>
              <a:chOff x="5893" y="2251"/>
              <a:chExt cx="466" cy="119"/>
            </a:xfrm>
          </p:grpSpPr>
          <p:sp>
            <p:nvSpPr>
              <p:cNvPr id="206" name="Rectangle 34">
                <a:extLst>
                  <a:ext uri="{FF2B5EF4-FFF2-40B4-BE49-F238E27FC236}">
                    <a16:creationId xmlns:a16="http://schemas.microsoft.com/office/drawing/2014/main" id="{EF31E4DE-1A95-2B4C-9179-B110CC6EC3C2}"/>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7" name="Rectangle 35">
                <a:extLst>
                  <a:ext uri="{FF2B5EF4-FFF2-40B4-BE49-F238E27FC236}">
                    <a16:creationId xmlns:a16="http://schemas.microsoft.com/office/drawing/2014/main" id="{8B98FEFC-874D-C94A-B7AF-10D539CD07E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8" name="Rectangle 36">
                <a:extLst>
                  <a:ext uri="{FF2B5EF4-FFF2-40B4-BE49-F238E27FC236}">
                    <a16:creationId xmlns:a16="http://schemas.microsoft.com/office/drawing/2014/main" id="{44ABBBBE-3CC2-A94F-87EB-562F2FA42A3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9" name="Rectangle 37">
                <a:extLst>
                  <a:ext uri="{FF2B5EF4-FFF2-40B4-BE49-F238E27FC236}">
                    <a16:creationId xmlns:a16="http://schemas.microsoft.com/office/drawing/2014/main" id="{E1BEDB34-F753-294A-AF25-EF5B330E1C1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1" name="Group 38">
              <a:extLst>
                <a:ext uri="{FF2B5EF4-FFF2-40B4-BE49-F238E27FC236}">
                  <a16:creationId xmlns:a16="http://schemas.microsoft.com/office/drawing/2014/main" id="{7FD0430A-75CD-4F46-9BFB-3A9AEC95612F}"/>
                </a:ext>
              </a:extLst>
            </p:cNvPr>
            <p:cNvGrpSpPr>
              <a:grpSpLocks/>
            </p:cNvGrpSpPr>
            <p:nvPr/>
          </p:nvGrpSpPr>
          <p:grpSpPr bwMode="auto">
            <a:xfrm>
              <a:off x="12552504" y="4519449"/>
              <a:ext cx="986752" cy="182532"/>
              <a:chOff x="5893" y="2886"/>
              <a:chExt cx="466" cy="115"/>
            </a:xfrm>
          </p:grpSpPr>
          <p:sp>
            <p:nvSpPr>
              <p:cNvPr id="202" name="Rectangle 39">
                <a:extLst>
                  <a:ext uri="{FF2B5EF4-FFF2-40B4-BE49-F238E27FC236}">
                    <a16:creationId xmlns:a16="http://schemas.microsoft.com/office/drawing/2014/main" id="{1BECE383-23DC-FD47-A037-AE2D9F60D1C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3" name="Rectangle 40">
                <a:extLst>
                  <a:ext uri="{FF2B5EF4-FFF2-40B4-BE49-F238E27FC236}">
                    <a16:creationId xmlns:a16="http://schemas.microsoft.com/office/drawing/2014/main" id="{72F94538-242B-4644-B340-6748418F12B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4" name="Rectangle 41">
                <a:extLst>
                  <a:ext uri="{FF2B5EF4-FFF2-40B4-BE49-F238E27FC236}">
                    <a16:creationId xmlns:a16="http://schemas.microsoft.com/office/drawing/2014/main" id="{5E66C5BE-F6EC-034A-8E11-63B5DAB9D94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5" name="Rectangle 42">
                <a:extLst>
                  <a:ext uri="{FF2B5EF4-FFF2-40B4-BE49-F238E27FC236}">
                    <a16:creationId xmlns:a16="http://schemas.microsoft.com/office/drawing/2014/main" id="{719AD067-5D18-B544-B0E3-7BC638EB873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2" name="Group 43">
              <a:extLst>
                <a:ext uri="{FF2B5EF4-FFF2-40B4-BE49-F238E27FC236}">
                  <a16:creationId xmlns:a16="http://schemas.microsoft.com/office/drawing/2014/main" id="{0EA8E840-08BC-7F41-A630-03237F04F07D}"/>
                </a:ext>
              </a:extLst>
            </p:cNvPr>
            <p:cNvGrpSpPr>
              <a:grpSpLocks/>
            </p:cNvGrpSpPr>
            <p:nvPr/>
          </p:nvGrpSpPr>
          <p:grpSpPr bwMode="auto">
            <a:xfrm>
              <a:off x="12552504" y="4735313"/>
              <a:ext cx="986752" cy="182532"/>
              <a:chOff x="5893" y="3022"/>
              <a:chExt cx="466" cy="115"/>
            </a:xfrm>
          </p:grpSpPr>
          <p:sp>
            <p:nvSpPr>
              <p:cNvPr id="198" name="Rectangle 44">
                <a:extLst>
                  <a:ext uri="{FF2B5EF4-FFF2-40B4-BE49-F238E27FC236}">
                    <a16:creationId xmlns:a16="http://schemas.microsoft.com/office/drawing/2014/main" id="{43165ABB-B500-0743-AFE0-01D13D72744A}"/>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9" name="Rectangle 45">
                <a:extLst>
                  <a:ext uri="{FF2B5EF4-FFF2-40B4-BE49-F238E27FC236}">
                    <a16:creationId xmlns:a16="http://schemas.microsoft.com/office/drawing/2014/main" id="{EB75955D-7623-7B4B-BE16-D86D2E0A20E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0" name="Rectangle 46">
                <a:extLst>
                  <a:ext uri="{FF2B5EF4-FFF2-40B4-BE49-F238E27FC236}">
                    <a16:creationId xmlns:a16="http://schemas.microsoft.com/office/drawing/2014/main" id="{9CD5011A-4CD9-B245-B021-8404CAB38BE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1" name="Rectangle 47">
                <a:extLst>
                  <a:ext uri="{FF2B5EF4-FFF2-40B4-BE49-F238E27FC236}">
                    <a16:creationId xmlns:a16="http://schemas.microsoft.com/office/drawing/2014/main" id="{DC3DEB0B-16F1-324A-B79C-86C6B1A05C76}"/>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3" name="Group 48">
              <a:extLst>
                <a:ext uri="{FF2B5EF4-FFF2-40B4-BE49-F238E27FC236}">
                  <a16:creationId xmlns:a16="http://schemas.microsoft.com/office/drawing/2014/main" id="{2BF6BE56-7D14-8E44-B4D6-8F47A480497E}"/>
                </a:ext>
              </a:extLst>
            </p:cNvPr>
            <p:cNvGrpSpPr>
              <a:grpSpLocks/>
            </p:cNvGrpSpPr>
            <p:nvPr/>
          </p:nvGrpSpPr>
          <p:grpSpPr bwMode="auto">
            <a:xfrm>
              <a:off x="12552504" y="4951179"/>
              <a:ext cx="986752" cy="182532"/>
              <a:chOff x="5893" y="3158"/>
              <a:chExt cx="466" cy="115"/>
            </a:xfrm>
          </p:grpSpPr>
          <p:sp>
            <p:nvSpPr>
              <p:cNvPr id="194" name="Rectangle 49">
                <a:extLst>
                  <a:ext uri="{FF2B5EF4-FFF2-40B4-BE49-F238E27FC236}">
                    <a16:creationId xmlns:a16="http://schemas.microsoft.com/office/drawing/2014/main" id="{0A141B8E-E1D5-E74C-A241-CB18F355810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5" name="Rectangle 50">
                <a:extLst>
                  <a:ext uri="{FF2B5EF4-FFF2-40B4-BE49-F238E27FC236}">
                    <a16:creationId xmlns:a16="http://schemas.microsoft.com/office/drawing/2014/main" id="{59E3AD38-4D95-DD42-BEA1-9A607EE0BCB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6" name="Rectangle 51">
                <a:extLst>
                  <a:ext uri="{FF2B5EF4-FFF2-40B4-BE49-F238E27FC236}">
                    <a16:creationId xmlns:a16="http://schemas.microsoft.com/office/drawing/2014/main" id="{4AF8E431-625B-3A46-91AF-A824CB61B73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7" name="Rectangle 52">
                <a:extLst>
                  <a:ext uri="{FF2B5EF4-FFF2-40B4-BE49-F238E27FC236}">
                    <a16:creationId xmlns:a16="http://schemas.microsoft.com/office/drawing/2014/main" id="{7BBF8B0B-BDFA-E14E-A2C7-5D7BCCB9256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4" name="Group 53">
              <a:extLst>
                <a:ext uri="{FF2B5EF4-FFF2-40B4-BE49-F238E27FC236}">
                  <a16:creationId xmlns:a16="http://schemas.microsoft.com/office/drawing/2014/main" id="{F9D7864F-61FE-374A-AC8D-1F360708FDA2}"/>
                </a:ext>
              </a:extLst>
            </p:cNvPr>
            <p:cNvGrpSpPr>
              <a:grpSpLocks/>
            </p:cNvGrpSpPr>
            <p:nvPr/>
          </p:nvGrpSpPr>
          <p:grpSpPr bwMode="auto">
            <a:xfrm>
              <a:off x="12552504" y="5311482"/>
              <a:ext cx="986752" cy="182532"/>
              <a:chOff x="5893" y="3385"/>
              <a:chExt cx="466" cy="115"/>
            </a:xfrm>
          </p:grpSpPr>
          <p:sp>
            <p:nvSpPr>
              <p:cNvPr id="190" name="Rectangle 54">
                <a:extLst>
                  <a:ext uri="{FF2B5EF4-FFF2-40B4-BE49-F238E27FC236}">
                    <a16:creationId xmlns:a16="http://schemas.microsoft.com/office/drawing/2014/main" id="{F8843224-1EAA-9E4F-8FF7-C361E61DB3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1" name="Rectangle 55">
                <a:extLst>
                  <a:ext uri="{FF2B5EF4-FFF2-40B4-BE49-F238E27FC236}">
                    <a16:creationId xmlns:a16="http://schemas.microsoft.com/office/drawing/2014/main" id="{E590E694-6B67-2745-87D8-669AB6020B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2" name="Rectangle 56">
                <a:extLst>
                  <a:ext uri="{FF2B5EF4-FFF2-40B4-BE49-F238E27FC236}">
                    <a16:creationId xmlns:a16="http://schemas.microsoft.com/office/drawing/2014/main" id="{ADD943B9-1109-D740-A262-5B137A73AC8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3" name="Rectangle 57">
                <a:extLst>
                  <a:ext uri="{FF2B5EF4-FFF2-40B4-BE49-F238E27FC236}">
                    <a16:creationId xmlns:a16="http://schemas.microsoft.com/office/drawing/2014/main" id="{C30D371E-65D2-8F45-9196-0B142E79481F}"/>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5" name="Group 58">
              <a:extLst>
                <a:ext uri="{FF2B5EF4-FFF2-40B4-BE49-F238E27FC236}">
                  <a16:creationId xmlns:a16="http://schemas.microsoft.com/office/drawing/2014/main" id="{EC545055-A1AB-B546-989A-AC7E3419DC70}"/>
                </a:ext>
              </a:extLst>
            </p:cNvPr>
            <p:cNvGrpSpPr>
              <a:grpSpLocks/>
            </p:cNvGrpSpPr>
            <p:nvPr/>
          </p:nvGrpSpPr>
          <p:grpSpPr bwMode="auto">
            <a:xfrm>
              <a:off x="12552504" y="5527346"/>
              <a:ext cx="986752" cy="182532"/>
              <a:chOff x="5893" y="3521"/>
              <a:chExt cx="466" cy="115"/>
            </a:xfrm>
          </p:grpSpPr>
          <p:sp>
            <p:nvSpPr>
              <p:cNvPr id="186" name="Rectangle 59">
                <a:extLst>
                  <a:ext uri="{FF2B5EF4-FFF2-40B4-BE49-F238E27FC236}">
                    <a16:creationId xmlns:a16="http://schemas.microsoft.com/office/drawing/2014/main" id="{FA66ABA9-C5DB-FD4C-A0FC-B848059AC7C0}"/>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7" name="Rectangle 60">
                <a:extLst>
                  <a:ext uri="{FF2B5EF4-FFF2-40B4-BE49-F238E27FC236}">
                    <a16:creationId xmlns:a16="http://schemas.microsoft.com/office/drawing/2014/main" id="{AA9C4B0C-6091-F244-9619-9EE27B684EC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8" name="Rectangle 61">
                <a:extLst>
                  <a:ext uri="{FF2B5EF4-FFF2-40B4-BE49-F238E27FC236}">
                    <a16:creationId xmlns:a16="http://schemas.microsoft.com/office/drawing/2014/main" id="{A1258E41-8B7B-1B49-8AF7-19E26014F35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9" name="Rectangle 62">
                <a:extLst>
                  <a:ext uri="{FF2B5EF4-FFF2-40B4-BE49-F238E27FC236}">
                    <a16:creationId xmlns:a16="http://schemas.microsoft.com/office/drawing/2014/main" id="{E3D6D0D7-CFAA-804F-B06C-46CFF4A8ADC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6" name="Group 63">
              <a:extLst>
                <a:ext uri="{FF2B5EF4-FFF2-40B4-BE49-F238E27FC236}">
                  <a16:creationId xmlns:a16="http://schemas.microsoft.com/office/drawing/2014/main" id="{A38CBBCA-2B30-4A42-8601-43E732508471}"/>
                </a:ext>
              </a:extLst>
            </p:cNvPr>
            <p:cNvGrpSpPr>
              <a:grpSpLocks/>
            </p:cNvGrpSpPr>
            <p:nvPr/>
          </p:nvGrpSpPr>
          <p:grpSpPr bwMode="auto">
            <a:xfrm>
              <a:off x="12552504" y="5743210"/>
              <a:ext cx="986752" cy="182532"/>
              <a:chOff x="5893" y="3657"/>
              <a:chExt cx="466" cy="115"/>
            </a:xfrm>
          </p:grpSpPr>
          <p:sp>
            <p:nvSpPr>
              <p:cNvPr id="182" name="Rectangle 64">
                <a:extLst>
                  <a:ext uri="{FF2B5EF4-FFF2-40B4-BE49-F238E27FC236}">
                    <a16:creationId xmlns:a16="http://schemas.microsoft.com/office/drawing/2014/main" id="{B5A0780E-5857-6646-9BC2-949D4AF1626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3" name="Rectangle 65">
                <a:extLst>
                  <a:ext uri="{FF2B5EF4-FFF2-40B4-BE49-F238E27FC236}">
                    <a16:creationId xmlns:a16="http://schemas.microsoft.com/office/drawing/2014/main" id="{A44A7CA5-4E8D-0841-B1D6-2947627BA51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4" name="Rectangle 66">
                <a:extLst>
                  <a:ext uri="{FF2B5EF4-FFF2-40B4-BE49-F238E27FC236}">
                    <a16:creationId xmlns:a16="http://schemas.microsoft.com/office/drawing/2014/main" id="{51A28DA6-5251-6C4A-8CEA-72A9F45D20B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5" name="Rectangle 67">
                <a:extLst>
                  <a:ext uri="{FF2B5EF4-FFF2-40B4-BE49-F238E27FC236}">
                    <a16:creationId xmlns:a16="http://schemas.microsoft.com/office/drawing/2014/main" id="{479E0E82-6CA7-E24A-A62F-1C26DAC55EDC}"/>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7" name="Group 68">
              <a:extLst>
                <a:ext uri="{FF2B5EF4-FFF2-40B4-BE49-F238E27FC236}">
                  <a16:creationId xmlns:a16="http://schemas.microsoft.com/office/drawing/2014/main" id="{0072C369-7EF8-914F-8573-13CB59EB895C}"/>
                </a:ext>
              </a:extLst>
            </p:cNvPr>
            <p:cNvGrpSpPr>
              <a:grpSpLocks/>
            </p:cNvGrpSpPr>
            <p:nvPr/>
          </p:nvGrpSpPr>
          <p:grpSpPr bwMode="auto">
            <a:xfrm>
              <a:off x="12552504" y="6103513"/>
              <a:ext cx="986752" cy="182532"/>
              <a:chOff x="5893" y="3884"/>
              <a:chExt cx="466" cy="115"/>
            </a:xfrm>
          </p:grpSpPr>
          <p:sp>
            <p:nvSpPr>
              <p:cNvPr id="178" name="Rectangle 69">
                <a:extLst>
                  <a:ext uri="{FF2B5EF4-FFF2-40B4-BE49-F238E27FC236}">
                    <a16:creationId xmlns:a16="http://schemas.microsoft.com/office/drawing/2014/main" id="{A76F4F57-FB00-5242-845A-A2FF158C0FF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9" name="Rectangle 70">
                <a:extLst>
                  <a:ext uri="{FF2B5EF4-FFF2-40B4-BE49-F238E27FC236}">
                    <a16:creationId xmlns:a16="http://schemas.microsoft.com/office/drawing/2014/main" id="{7DD72635-4687-794C-B03C-EE97A2F2ADA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0" name="Rectangle 71">
                <a:extLst>
                  <a:ext uri="{FF2B5EF4-FFF2-40B4-BE49-F238E27FC236}">
                    <a16:creationId xmlns:a16="http://schemas.microsoft.com/office/drawing/2014/main" id="{2DE15353-10F5-A049-8879-B5A70028B57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1" name="Rectangle 72">
                <a:extLst>
                  <a:ext uri="{FF2B5EF4-FFF2-40B4-BE49-F238E27FC236}">
                    <a16:creationId xmlns:a16="http://schemas.microsoft.com/office/drawing/2014/main" id="{6EC95F4C-62BF-7D4A-8934-13C9C81E661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8" name="Group 73">
              <a:extLst>
                <a:ext uri="{FF2B5EF4-FFF2-40B4-BE49-F238E27FC236}">
                  <a16:creationId xmlns:a16="http://schemas.microsoft.com/office/drawing/2014/main" id="{45E4EBBA-7060-8A47-AA90-AD8DA7C4AA07}"/>
                </a:ext>
              </a:extLst>
            </p:cNvPr>
            <p:cNvGrpSpPr>
              <a:grpSpLocks/>
            </p:cNvGrpSpPr>
            <p:nvPr/>
          </p:nvGrpSpPr>
          <p:grpSpPr bwMode="auto">
            <a:xfrm>
              <a:off x="12552504" y="6328901"/>
              <a:ext cx="986752" cy="182532"/>
              <a:chOff x="5893" y="4026"/>
              <a:chExt cx="466" cy="115"/>
            </a:xfrm>
          </p:grpSpPr>
          <p:sp>
            <p:nvSpPr>
              <p:cNvPr id="174" name="Rectangle 74">
                <a:extLst>
                  <a:ext uri="{FF2B5EF4-FFF2-40B4-BE49-F238E27FC236}">
                    <a16:creationId xmlns:a16="http://schemas.microsoft.com/office/drawing/2014/main" id="{D5C2CE4A-C96B-354B-B056-379259642DF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5" name="Rectangle 75">
                <a:extLst>
                  <a:ext uri="{FF2B5EF4-FFF2-40B4-BE49-F238E27FC236}">
                    <a16:creationId xmlns:a16="http://schemas.microsoft.com/office/drawing/2014/main" id="{DEA736AA-A045-D24E-9CCE-2EE2BD6F084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6" name="Rectangle 76">
                <a:extLst>
                  <a:ext uri="{FF2B5EF4-FFF2-40B4-BE49-F238E27FC236}">
                    <a16:creationId xmlns:a16="http://schemas.microsoft.com/office/drawing/2014/main" id="{64595299-D994-7D4C-B599-B0CC37A8B7A2}"/>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7" name="Rectangle 77">
                <a:extLst>
                  <a:ext uri="{FF2B5EF4-FFF2-40B4-BE49-F238E27FC236}">
                    <a16:creationId xmlns:a16="http://schemas.microsoft.com/office/drawing/2014/main" id="{FFFE457F-1583-9042-B1A7-A80A37B6BC2B}"/>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9" name="Group 78">
              <a:extLst>
                <a:ext uri="{FF2B5EF4-FFF2-40B4-BE49-F238E27FC236}">
                  <a16:creationId xmlns:a16="http://schemas.microsoft.com/office/drawing/2014/main" id="{83C6DA56-71F7-E74A-A1B2-CC375FB312B0}"/>
                </a:ext>
              </a:extLst>
            </p:cNvPr>
            <p:cNvGrpSpPr>
              <a:grpSpLocks/>
            </p:cNvGrpSpPr>
            <p:nvPr/>
          </p:nvGrpSpPr>
          <p:grpSpPr bwMode="auto">
            <a:xfrm>
              <a:off x="12552504" y="6552703"/>
              <a:ext cx="986752" cy="182532"/>
              <a:chOff x="5893" y="4167"/>
              <a:chExt cx="466" cy="115"/>
            </a:xfrm>
          </p:grpSpPr>
          <p:sp>
            <p:nvSpPr>
              <p:cNvPr id="170" name="Rectangle 79">
                <a:extLst>
                  <a:ext uri="{FF2B5EF4-FFF2-40B4-BE49-F238E27FC236}">
                    <a16:creationId xmlns:a16="http://schemas.microsoft.com/office/drawing/2014/main" id="{DFC8C74F-C6F8-B841-BCAA-4E6F37F0A783}"/>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1" name="Rectangle 80">
                <a:extLst>
                  <a:ext uri="{FF2B5EF4-FFF2-40B4-BE49-F238E27FC236}">
                    <a16:creationId xmlns:a16="http://schemas.microsoft.com/office/drawing/2014/main" id="{DF66519A-6C6C-814B-AE2E-74156157EA3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2" name="Rectangle 81">
                <a:extLst>
                  <a:ext uri="{FF2B5EF4-FFF2-40B4-BE49-F238E27FC236}">
                    <a16:creationId xmlns:a16="http://schemas.microsoft.com/office/drawing/2014/main" id="{CE444995-45BD-8445-9E1E-75E81A06DCE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3" name="Rectangle 82">
                <a:extLst>
                  <a:ext uri="{FF2B5EF4-FFF2-40B4-BE49-F238E27FC236}">
                    <a16:creationId xmlns:a16="http://schemas.microsoft.com/office/drawing/2014/main" id="{9E95CFED-29BF-3F4C-9D82-AE7B6D340A0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222" name="Rectangle 83">
            <a:extLst>
              <a:ext uri="{FF2B5EF4-FFF2-40B4-BE49-F238E27FC236}">
                <a16:creationId xmlns:a16="http://schemas.microsoft.com/office/drawing/2014/main" id="{2954C821-269E-8D46-984E-749A5F6397A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223" name="Rectangle 84">
            <a:extLst>
              <a:ext uri="{FF2B5EF4-FFF2-40B4-BE49-F238E27FC236}">
                <a16:creationId xmlns:a16="http://schemas.microsoft.com/office/drawing/2014/main" id="{8291468C-A8EF-4D44-8440-C437714C366D}"/>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2023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203300" y="4709847"/>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87276" y="4788537"/>
            <a:ext cx="144000" cy="144000"/>
          </a:xfrm>
          <a:prstGeom prst="ellipse">
            <a:avLst/>
          </a:prstGeom>
          <a:ln w="28575" cap="rnd">
            <a:solidFill>
              <a:schemeClr val="tx2"/>
            </a:solidFill>
            <a:prstDash val="solid"/>
          </a:ln>
          <a:effectLst/>
        </p:spPr>
      </p:pic>
      <p:sp>
        <p:nvSpPr>
          <p:cNvPr id="12" name="副标题 2">
            <a:extLst>
              <a:ext uri="{FF2B5EF4-FFF2-40B4-BE49-F238E27FC236}">
                <a16:creationId xmlns:a16="http://schemas.microsoft.com/office/drawing/2014/main" id="{5307B254-91AE-6640-A8B8-5F31CD80A236}"/>
              </a:ext>
            </a:extLst>
          </p:cNvPr>
          <p:cNvSpPr txBox="1">
            <a:spLocks/>
          </p:cNvSpPr>
          <p:nvPr userDrawn="1"/>
        </p:nvSpPr>
        <p:spPr bwMode="auto">
          <a:xfrm>
            <a:off x="7867185" y="5047174"/>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5"/>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
        <p:nvSpPr>
          <p:cNvPr id="14" name="Rectangle 15">
            <a:extLst>
              <a:ext uri="{FF2B5EF4-FFF2-40B4-BE49-F238E27FC236}">
                <a16:creationId xmlns:a16="http://schemas.microsoft.com/office/drawing/2014/main" id="{0EC9B7D7-7D0C-DF4F-AD3A-7486CA53DEF5}"/>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 name="组合 14">
            <a:extLst>
              <a:ext uri="{FF2B5EF4-FFF2-40B4-BE49-F238E27FC236}">
                <a16:creationId xmlns:a16="http://schemas.microsoft.com/office/drawing/2014/main" id="{2B0B6BED-EC97-644A-A3AA-16845E63E14F}"/>
              </a:ext>
            </a:extLst>
          </p:cNvPr>
          <p:cNvGrpSpPr/>
          <p:nvPr userDrawn="1"/>
        </p:nvGrpSpPr>
        <p:grpSpPr>
          <a:xfrm>
            <a:off x="12438524" y="3358802"/>
            <a:ext cx="1214711" cy="3499198"/>
            <a:chOff x="12438524" y="3358802"/>
            <a:chExt cx="1214711" cy="3499198"/>
          </a:xfrm>
        </p:grpSpPr>
        <p:sp>
          <p:nvSpPr>
            <p:cNvPr id="16" name="矩形 15">
              <a:extLst>
                <a:ext uri="{FF2B5EF4-FFF2-40B4-BE49-F238E27FC236}">
                  <a16:creationId xmlns:a16="http://schemas.microsoft.com/office/drawing/2014/main" id="{60EBDB5A-75AE-9C47-A64F-5171BD8F48E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7" name="Group 18">
              <a:extLst>
                <a:ext uri="{FF2B5EF4-FFF2-40B4-BE49-F238E27FC236}">
                  <a16:creationId xmlns:a16="http://schemas.microsoft.com/office/drawing/2014/main" id="{527B1546-2E76-7B4C-A868-01866BFAE8E9}"/>
                </a:ext>
              </a:extLst>
            </p:cNvPr>
            <p:cNvGrpSpPr>
              <a:grpSpLocks/>
            </p:cNvGrpSpPr>
            <p:nvPr/>
          </p:nvGrpSpPr>
          <p:grpSpPr bwMode="auto">
            <a:xfrm>
              <a:off x="12552504" y="3727418"/>
              <a:ext cx="986752" cy="182532"/>
              <a:chOff x="5893" y="2387"/>
              <a:chExt cx="466" cy="115"/>
            </a:xfrm>
          </p:grpSpPr>
          <p:sp>
            <p:nvSpPr>
              <p:cNvPr id="78" name="Rectangle 19">
                <a:extLst>
                  <a:ext uri="{FF2B5EF4-FFF2-40B4-BE49-F238E27FC236}">
                    <a16:creationId xmlns:a16="http://schemas.microsoft.com/office/drawing/2014/main" id="{A04BE7DC-57AD-E84A-99B6-5748D4F483F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0">
                <a:extLst>
                  <a:ext uri="{FF2B5EF4-FFF2-40B4-BE49-F238E27FC236}">
                    <a16:creationId xmlns:a16="http://schemas.microsoft.com/office/drawing/2014/main" id="{5092770A-CB07-5648-8431-057E93EE9C78}"/>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0" name="Rectangle 21">
                <a:extLst>
                  <a:ext uri="{FF2B5EF4-FFF2-40B4-BE49-F238E27FC236}">
                    <a16:creationId xmlns:a16="http://schemas.microsoft.com/office/drawing/2014/main" id="{67EF5B91-6FE9-4549-9ECA-04964BEE562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1" name="Rectangle 22">
                <a:extLst>
                  <a:ext uri="{FF2B5EF4-FFF2-40B4-BE49-F238E27FC236}">
                    <a16:creationId xmlns:a16="http://schemas.microsoft.com/office/drawing/2014/main" id="{05182D15-89A2-6045-85B8-2280685F8DAD}"/>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3">
              <a:extLst>
                <a:ext uri="{FF2B5EF4-FFF2-40B4-BE49-F238E27FC236}">
                  <a16:creationId xmlns:a16="http://schemas.microsoft.com/office/drawing/2014/main" id="{BBE18069-10C2-1945-BA80-A024FCF915CC}"/>
                </a:ext>
              </a:extLst>
            </p:cNvPr>
            <p:cNvGrpSpPr>
              <a:grpSpLocks/>
            </p:cNvGrpSpPr>
            <p:nvPr/>
          </p:nvGrpSpPr>
          <p:grpSpPr bwMode="auto">
            <a:xfrm>
              <a:off x="12552504" y="3943282"/>
              <a:ext cx="986752" cy="182532"/>
              <a:chOff x="5893" y="2523"/>
              <a:chExt cx="466" cy="115"/>
            </a:xfrm>
          </p:grpSpPr>
          <p:sp>
            <p:nvSpPr>
              <p:cNvPr id="74" name="Rectangle 24">
                <a:extLst>
                  <a:ext uri="{FF2B5EF4-FFF2-40B4-BE49-F238E27FC236}">
                    <a16:creationId xmlns:a16="http://schemas.microsoft.com/office/drawing/2014/main" id="{A96CDD39-1926-5E4E-A9F7-499BEC236178}"/>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5">
                <a:extLst>
                  <a:ext uri="{FF2B5EF4-FFF2-40B4-BE49-F238E27FC236}">
                    <a16:creationId xmlns:a16="http://schemas.microsoft.com/office/drawing/2014/main" id="{579B7635-77E5-5941-814B-D0090677EF95}"/>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6">
                <a:extLst>
                  <a:ext uri="{FF2B5EF4-FFF2-40B4-BE49-F238E27FC236}">
                    <a16:creationId xmlns:a16="http://schemas.microsoft.com/office/drawing/2014/main" id="{38FBF335-4C26-E44C-A51F-6334936CEB8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7">
                <a:extLst>
                  <a:ext uri="{FF2B5EF4-FFF2-40B4-BE49-F238E27FC236}">
                    <a16:creationId xmlns:a16="http://schemas.microsoft.com/office/drawing/2014/main" id="{8A3611F2-FDDF-F141-A871-D946E74F703E}"/>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28">
              <a:extLst>
                <a:ext uri="{FF2B5EF4-FFF2-40B4-BE49-F238E27FC236}">
                  <a16:creationId xmlns:a16="http://schemas.microsoft.com/office/drawing/2014/main" id="{8682B6F8-0456-EC48-8FBE-44EA6E099FCF}"/>
                </a:ext>
              </a:extLst>
            </p:cNvPr>
            <p:cNvGrpSpPr>
              <a:grpSpLocks/>
            </p:cNvGrpSpPr>
            <p:nvPr/>
          </p:nvGrpSpPr>
          <p:grpSpPr bwMode="auto">
            <a:xfrm>
              <a:off x="12552504" y="4159146"/>
              <a:ext cx="986752" cy="182532"/>
              <a:chOff x="5893" y="2659"/>
              <a:chExt cx="466" cy="115"/>
            </a:xfrm>
          </p:grpSpPr>
          <p:sp>
            <p:nvSpPr>
              <p:cNvPr id="70" name="Rectangle 29">
                <a:extLst>
                  <a:ext uri="{FF2B5EF4-FFF2-40B4-BE49-F238E27FC236}">
                    <a16:creationId xmlns:a16="http://schemas.microsoft.com/office/drawing/2014/main" id="{86BB10EF-5D49-5446-B416-860964EAB06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0">
                <a:extLst>
                  <a:ext uri="{FF2B5EF4-FFF2-40B4-BE49-F238E27FC236}">
                    <a16:creationId xmlns:a16="http://schemas.microsoft.com/office/drawing/2014/main" id="{519C7337-95C9-1347-97FA-15907949DE8D}"/>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31">
                <a:extLst>
                  <a:ext uri="{FF2B5EF4-FFF2-40B4-BE49-F238E27FC236}">
                    <a16:creationId xmlns:a16="http://schemas.microsoft.com/office/drawing/2014/main" id="{BEDA1CC2-7E03-E349-9D8A-35B4EB50D469}"/>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32">
                <a:extLst>
                  <a:ext uri="{FF2B5EF4-FFF2-40B4-BE49-F238E27FC236}">
                    <a16:creationId xmlns:a16="http://schemas.microsoft.com/office/drawing/2014/main" id="{6478A1D2-1521-2844-9E68-4B4F96BAA7C8}"/>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33">
              <a:extLst>
                <a:ext uri="{FF2B5EF4-FFF2-40B4-BE49-F238E27FC236}">
                  <a16:creationId xmlns:a16="http://schemas.microsoft.com/office/drawing/2014/main" id="{EBDF60B0-CCA3-6A47-BCD7-DCABD4054644}"/>
                </a:ext>
              </a:extLst>
            </p:cNvPr>
            <p:cNvGrpSpPr>
              <a:grpSpLocks/>
            </p:cNvGrpSpPr>
            <p:nvPr/>
          </p:nvGrpSpPr>
          <p:grpSpPr bwMode="auto">
            <a:xfrm>
              <a:off x="12552504" y="3511551"/>
              <a:ext cx="986752" cy="188882"/>
              <a:chOff x="5893" y="2251"/>
              <a:chExt cx="466" cy="119"/>
            </a:xfrm>
          </p:grpSpPr>
          <p:sp>
            <p:nvSpPr>
              <p:cNvPr id="66" name="Rectangle 34">
                <a:extLst>
                  <a:ext uri="{FF2B5EF4-FFF2-40B4-BE49-F238E27FC236}">
                    <a16:creationId xmlns:a16="http://schemas.microsoft.com/office/drawing/2014/main" id="{5125594C-5313-C34E-839A-1DA18F7788E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5">
                <a:extLst>
                  <a:ext uri="{FF2B5EF4-FFF2-40B4-BE49-F238E27FC236}">
                    <a16:creationId xmlns:a16="http://schemas.microsoft.com/office/drawing/2014/main" id="{8313D8F3-D70F-4E4F-86B1-E609FF28826A}"/>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6">
                <a:extLst>
                  <a:ext uri="{FF2B5EF4-FFF2-40B4-BE49-F238E27FC236}">
                    <a16:creationId xmlns:a16="http://schemas.microsoft.com/office/drawing/2014/main" id="{CBA1FA4C-75C0-D349-8630-E228CD4218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7">
                <a:extLst>
                  <a:ext uri="{FF2B5EF4-FFF2-40B4-BE49-F238E27FC236}">
                    <a16:creationId xmlns:a16="http://schemas.microsoft.com/office/drawing/2014/main" id="{00D2C4F8-6F52-1640-BB34-54901F33072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38">
              <a:extLst>
                <a:ext uri="{FF2B5EF4-FFF2-40B4-BE49-F238E27FC236}">
                  <a16:creationId xmlns:a16="http://schemas.microsoft.com/office/drawing/2014/main" id="{69F5A2EF-9997-1942-A95A-9DBAB893CECC}"/>
                </a:ext>
              </a:extLst>
            </p:cNvPr>
            <p:cNvGrpSpPr>
              <a:grpSpLocks/>
            </p:cNvGrpSpPr>
            <p:nvPr/>
          </p:nvGrpSpPr>
          <p:grpSpPr bwMode="auto">
            <a:xfrm>
              <a:off x="12552504" y="4519449"/>
              <a:ext cx="986752" cy="182532"/>
              <a:chOff x="5893" y="2886"/>
              <a:chExt cx="466" cy="115"/>
            </a:xfrm>
          </p:grpSpPr>
          <p:sp>
            <p:nvSpPr>
              <p:cNvPr id="62" name="Rectangle 39">
                <a:extLst>
                  <a:ext uri="{FF2B5EF4-FFF2-40B4-BE49-F238E27FC236}">
                    <a16:creationId xmlns:a16="http://schemas.microsoft.com/office/drawing/2014/main" id="{5529C84D-B764-FE42-A1BF-78BED2ABC07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0">
                <a:extLst>
                  <a:ext uri="{FF2B5EF4-FFF2-40B4-BE49-F238E27FC236}">
                    <a16:creationId xmlns:a16="http://schemas.microsoft.com/office/drawing/2014/main" id="{CC97E4C5-963D-4B4E-9153-9E14F73F1BA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41">
                <a:extLst>
                  <a:ext uri="{FF2B5EF4-FFF2-40B4-BE49-F238E27FC236}">
                    <a16:creationId xmlns:a16="http://schemas.microsoft.com/office/drawing/2014/main" id="{E1872D1B-E07E-1E49-A78C-76802A09B04E}"/>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42">
                <a:extLst>
                  <a:ext uri="{FF2B5EF4-FFF2-40B4-BE49-F238E27FC236}">
                    <a16:creationId xmlns:a16="http://schemas.microsoft.com/office/drawing/2014/main" id="{532BE238-78B4-7E4A-8EA1-12ED81BC54C1}"/>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43">
              <a:extLst>
                <a:ext uri="{FF2B5EF4-FFF2-40B4-BE49-F238E27FC236}">
                  <a16:creationId xmlns:a16="http://schemas.microsoft.com/office/drawing/2014/main" id="{1FEC1308-2B32-CB4C-BAB2-FB1E6AFF1388}"/>
                </a:ext>
              </a:extLst>
            </p:cNvPr>
            <p:cNvGrpSpPr>
              <a:grpSpLocks/>
            </p:cNvGrpSpPr>
            <p:nvPr/>
          </p:nvGrpSpPr>
          <p:grpSpPr bwMode="auto">
            <a:xfrm>
              <a:off x="12552504" y="4735313"/>
              <a:ext cx="986752" cy="182532"/>
              <a:chOff x="5893" y="3022"/>
              <a:chExt cx="466" cy="115"/>
            </a:xfrm>
          </p:grpSpPr>
          <p:sp>
            <p:nvSpPr>
              <p:cNvPr id="58" name="Rectangle 44">
                <a:extLst>
                  <a:ext uri="{FF2B5EF4-FFF2-40B4-BE49-F238E27FC236}">
                    <a16:creationId xmlns:a16="http://schemas.microsoft.com/office/drawing/2014/main" id="{DB762B7D-0BDE-5F48-8858-6D69D4303A9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5">
                <a:extLst>
                  <a:ext uri="{FF2B5EF4-FFF2-40B4-BE49-F238E27FC236}">
                    <a16:creationId xmlns:a16="http://schemas.microsoft.com/office/drawing/2014/main" id="{A65AC15A-59B6-474B-B237-E106F036B60B}"/>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6">
                <a:extLst>
                  <a:ext uri="{FF2B5EF4-FFF2-40B4-BE49-F238E27FC236}">
                    <a16:creationId xmlns:a16="http://schemas.microsoft.com/office/drawing/2014/main" id="{33BFDFF7-57E3-0C41-A90F-0543BAEB5F50}"/>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7">
                <a:extLst>
                  <a:ext uri="{FF2B5EF4-FFF2-40B4-BE49-F238E27FC236}">
                    <a16:creationId xmlns:a16="http://schemas.microsoft.com/office/drawing/2014/main" id="{D3FFE56D-5EA1-EA4D-B229-81FFE5A7E18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48">
              <a:extLst>
                <a:ext uri="{FF2B5EF4-FFF2-40B4-BE49-F238E27FC236}">
                  <a16:creationId xmlns:a16="http://schemas.microsoft.com/office/drawing/2014/main" id="{3E677EA2-8362-AE45-BC63-8A925E8FC16F}"/>
                </a:ext>
              </a:extLst>
            </p:cNvPr>
            <p:cNvGrpSpPr>
              <a:grpSpLocks/>
            </p:cNvGrpSpPr>
            <p:nvPr/>
          </p:nvGrpSpPr>
          <p:grpSpPr bwMode="auto">
            <a:xfrm>
              <a:off x="12552504" y="4951179"/>
              <a:ext cx="986752" cy="182532"/>
              <a:chOff x="5893" y="3158"/>
              <a:chExt cx="466" cy="115"/>
            </a:xfrm>
          </p:grpSpPr>
          <p:sp>
            <p:nvSpPr>
              <p:cNvPr id="54" name="Rectangle 49">
                <a:extLst>
                  <a:ext uri="{FF2B5EF4-FFF2-40B4-BE49-F238E27FC236}">
                    <a16:creationId xmlns:a16="http://schemas.microsoft.com/office/drawing/2014/main" id="{83FE3FE3-7886-BC43-B7E9-DA589B3E135E}"/>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0">
                <a:extLst>
                  <a:ext uri="{FF2B5EF4-FFF2-40B4-BE49-F238E27FC236}">
                    <a16:creationId xmlns:a16="http://schemas.microsoft.com/office/drawing/2014/main" id="{E618977A-DBEC-594A-8580-8F9AECCC11B9}"/>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51">
                <a:extLst>
                  <a:ext uri="{FF2B5EF4-FFF2-40B4-BE49-F238E27FC236}">
                    <a16:creationId xmlns:a16="http://schemas.microsoft.com/office/drawing/2014/main" id="{FD976F1A-42D5-E64F-BD6C-06908DD53C2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52">
                <a:extLst>
                  <a:ext uri="{FF2B5EF4-FFF2-40B4-BE49-F238E27FC236}">
                    <a16:creationId xmlns:a16="http://schemas.microsoft.com/office/drawing/2014/main" id="{03EB2932-0DCA-3A4B-A65D-CC4D89814F87}"/>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53">
              <a:extLst>
                <a:ext uri="{FF2B5EF4-FFF2-40B4-BE49-F238E27FC236}">
                  <a16:creationId xmlns:a16="http://schemas.microsoft.com/office/drawing/2014/main" id="{A5649E5A-5F15-914A-A8CA-AB33C2CB5235}"/>
                </a:ext>
              </a:extLst>
            </p:cNvPr>
            <p:cNvGrpSpPr>
              <a:grpSpLocks/>
            </p:cNvGrpSpPr>
            <p:nvPr/>
          </p:nvGrpSpPr>
          <p:grpSpPr bwMode="auto">
            <a:xfrm>
              <a:off x="12552504" y="5311482"/>
              <a:ext cx="986752" cy="182532"/>
              <a:chOff x="5893" y="3385"/>
              <a:chExt cx="466" cy="115"/>
            </a:xfrm>
          </p:grpSpPr>
          <p:sp>
            <p:nvSpPr>
              <p:cNvPr id="50" name="Rectangle 54">
                <a:extLst>
                  <a:ext uri="{FF2B5EF4-FFF2-40B4-BE49-F238E27FC236}">
                    <a16:creationId xmlns:a16="http://schemas.microsoft.com/office/drawing/2014/main" id="{72A1B707-641B-BF4D-8664-0C48C26CC033}"/>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5">
                <a:extLst>
                  <a:ext uri="{FF2B5EF4-FFF2-40B4-BE49-F238E27FC236}">
                    <a16:creationId xmlns:a16="http://schemas.microsoft.com/office/drawing/2014/main" id="{FF8A8A92-54E5-0347-A974-C7FE637556F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6">
                <a:extLst>
                  <a:ext uri="{FF2B5EF4-FFF2-40B4-BE49-F238E27FC236}">
                    <a16:creationId xmlns:a16="http://schemas.microsoft.com/office/drawing/2014/main" id="{15CA81D9-72B7-BB4F-A99C-BD6A58435C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7">
                <a:extLst>
                  <a:ext uri="{FF2B5EF4-FFF2-40B4-BE49-F238E27FC236}">
                    <a16:creationId xmlns:a16="http://schemas.microsoft.com/office/drawing/2014/main" id="{B9E74982-404B-344F-B919-2CBFE33C35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58">
              <a:extLst>
                <a:ext uri="{FF2B5EF4-FFF2-40B4-BE49-F238E27FC236}">
                  <a16:creationId xmlns:a16="http://schemas.microsoft.com/office/drawing/2014/main" id="{5B57D6E0-D696-A34B-B71C-E6E6867814C7}"/>
                </a:ext>
              </a:extLst>
            </p:cNvPr>
            <p:cNvGrpSpPr>
              <a:grpSpLocks/>
            </p:cNvGrpSpPr>
            <p:nvPr/>
          </p:nvGrpSpPr>
          <p:grpSpPr bwMode="auto">
            <a:xfrm>
              <a:off x="12552504" y="5527346"/>
              <a:ext cx="986752" cy="182532"/>
              <a:chOff x="5893" y="3521"/>
              <a:chExt cx="466" cy="115"/>
            </a:xfrm>
          </p:grpSpPr>
          <p:sp>
            <p:nvSpPr>
              <p:cNvPr id="46" name="Rectangle 59">
                <a:extLst>
                  <a:ext uri="{FF2B5EF4-FFF2-40B4-BE49-F238E27FC236}">
                    <a16:creationId xmlns:a16="http://schemas.microsoft.com/office/drawing/2014/main" id="{C3598B2A-52EF-1644-8E8C-0CFCFD797FB9}"/>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0">
                <a:extLst>
                  <a:ext uri="{FF2B5EF4-FFF2-40B4-BE49-F238E27FC236}">
                    <a16:creationId xmlns:a16="http://schemas.microsoft.com/office/drawing/2014/main" id="{D0F0F2FA-F49D-E847-A121-5738CFC3AC7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61">
                <a:extLst>
                  <a:ext uri="{FF2B5EF4-FFF2-40B4-BE49-F238E27FC236}">
                    <a16:creationId xmlns:a16="http://schemas.microsoft.com/office/drawing/2014/main" id="{34F7EC08-7915-124B-85B7-8610F4FE009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62">
                <a:extLst>
                  <a:ext uri="{FF2B5EF4-FFF2-40B4-BE49-F238E27FC236}">
                    <a16:creationId xmlns:a16="http://schemas.microsoft.com/office/drawing/2014/main" id="{CBF28FF4-D780-264E-A96E-999F90B97758}"/>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63">
              <a:extLst>
                <a:ext uri="{FF2B5EF4-FFF2-40B4-BE49-F238E27FC236}">
                  <a16:creationId xmlns:a16="http://schemas.microsoft.com/office/drawing/2014/main" id="{91151042-4ACA-7342-9339-1B21CA77E32B}"/>
                </a:ext>
              </a:extLst>
            </p:cNvPr>
            <p:cNvGrpSpPr>
              <a:grpSpLocks/>
            </p:cNvGrpSpPr>
            <p:nvPr/>
          </p:nvGrpSpPr>
          <p:grpSpPr bwMode="auto">
            <a:xfrm>
              <a:off x="12552504" y="5743210"/>
              <a:ext cx="986752" cy="182532"/>
              <a:chOff x="5893" y="3657"/>
              <a:chExt cx="466" cy="115"/>
            </a:xfrm>
          </p:grpSpPr>
          <p:sp>
            <p:nvSpPr>
              <p:cNvPr id="42" name="Rectangle 64">
                <a:extLst>
                  <a:ext uri="{FF2B5EF4-FFF2-40B4-BE49-F238E27FC236}">
                    <a16:creationId xmlns:a16="http://schemas.microsoft.com/office/drawing/2014/main" id="{9E4FBBCD-F8E4-A649-981E-D46343ADCB2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5">
                <a:extLst>
                  <a:ext uri="{FF2B5EF4-FFF2-40B4-BE49-F238E27FC236}">
                    <a16:creationId xmlns:a16="http://schemas.microsoft.com/office/drawing/2014/main" id="{03B778E3-4E84-DA4D-8FBE-A3CF4464E93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6">
                <a:extLst>
                  <a:ext uri="{FF2B5EF4-FFF2-40B4-BE49-F238E27FC236}">
                    <a16:creationId xmlns:a16="http://schemas.microsoft.com/office/drawing/2014/main" id="{A739A690-256C-6B45-8F06-D782A2D46D3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7">
                <a:extLst>
                  <a:ext uri="{FF2B5EF4-FFF2-40B4-BE49-F238E27FC236}">
                    <a16:creationId xmlns:a16="http://schemas.microsoft.com/office/drawing/2014/main" id="{A62FB270-DA45-CC43-B966-E5B4B93ABDCF}"/>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68">
              <a:extLst>
                <a:ext uri="{FF2B5EF4-FFF2-40B4-BE49-F238E27FC236}">
                  <a16:creationId xmlns:a16="http://schemas.microsoft.com/office/drawing/2014/main" id="{319919FB-1BAF-FA49-B450-7D04E4811579}"/>
                </a:ext>
              </a:extLst>
            </p:cNvPr>
            <p:cNvGrpSpPr>
              <a:grpSpLocks/>
            </p:cNvGrpSpPr>
            <p:nvPr/>
          </p:nvGrpSpPr>
          <p:grpSpPr bwMode="auto">
            <a:xfrm>
              <a:off x="12552504" y="6103513"/>
              <a:ext cx="986752" cy="182532"/>
              <a:chOff x="5893" y="3884"/>
              <a:chExt cx="466" cy="115"/>
            </a:xfrm>
          </p:grpSpPr>
          <p:sp>
            <p:nvSpPr>
              <p:cNvPr id="38" name="Rectangle 69">
                <a:extLst>
                  <a:ext uri="{FF2B5EF4-FFF2-40B4-BE49-F238E27FC236}">
                    <a16:creationId xmlns:a16="http://schemas.microsoft.com/office/drawing/2014/main" id="{557E3CC4-6914-A046-8E50-285DE0199E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0">
                <a:extLst>
                  <a:ext uri="{FF2B5EF4-FFF2-40B4-BE49-F238E27FC236}">
                    <a16:creationId xmlns:a16="http://schemas.microsoft.com/office/drawing/2014/main" id="{9C9D87B6-8409-3E4C-A39A-27FCC1916B5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71">
                <a:extLst>
                  <a:ext uri="{FF2B5EF4-FFF2-40B4-BE49-F238E27FC236}">
                    <a16:creationId xmlns:a16="http://schemas.microsoft.com/office/drawing/2014/main" id="{8E44D8DF-6579-7F40-A242-DA920ED379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72">
                <a:extLst>
                  <a:ext uri="{FF2B5EF4-FFF2-40B4-BE49-F238E27FC236}">
                    <a16:creationId xmlns:a16="http://schemas.microsoft.com/office/drawing/2014/main" id="{CD513B5C-7113-F14D-99D9-C73E95E4614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73">
              <a:extLst>
                <a:ext uri="{FF2B5EF4-FFF2-40B4-BE49-F238E27FC236}">
                  <a16:creationId xmlns:a16="http://schemas.microsoft.com/office/drawing/2014/main" id="{D6A7D29E-C46B-0747-86B2-75419D553192}"/>
                </a:ext>
              </a:extLst>
            </p:cNvPr>
            <p:cNvGrpSpPr>
              <a:grpSpLocks/>
            </p:cNvGrpSpPr>
            <p:nvPr/>
          </p:nvGrpSpPr>
          <p:grpSpPr bwMode="auto">
            <a:xfrm>
              <a:off x="12552504" y="6328901"/>
              <a:ext cx="986752" cy="182532"/>
              <a:chOff x="5893" y="4026"/>
              <a:chExt cx="466" cy="115"/>
            </a:xfrm>
          </p:grpSpPr>
          <p:sp>
            <p:nvSpPr>
              <p:cNvPr id="34" name="Rectangle 74">
                <a:extLst>
                  <a:ext uri="{FF2B5EF4-FFF2-40B4-BE49-F238E27FC236}">
                    <a16:creationId xmlns:a16="http://schemas.microsoft.com/office/drawing/2014/main" id="{4F04C9DB-93AE-614C-8876-96E3637C17FC}"/>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5">
                <a:extLst>
                  <a:ext uri="{FF2B5EF4-FFF2-40B4-BE49-F238E27FC236}">
                    <a16:creationId xmlns:a16="http://schemas.microsoft.com/office/drawing/2014/main" id="{C5554F3B-E2F0-2945-A366-E7AD36F4620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6">
                <a:extLst>
                  <a:ext uri="{FF2B5EF4-FFF2-40B4-BE49-F238E27FC236}">
                    <a16:creationId xmlns:a16="http://schemas.microsoft.com/office/drawing/2014/main" id="{78782E55-DCC7-CE44-991D-BF17096DDD5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7">
                <a:extLst>
                  <a:ext uri="{FF2B5EF4-FFF2-40B4-BE49-F238E27FC236}">
                    <a16:creationId xmlns:a16="http://schemas.microsoft.com/office/drawing/2014/main" id="{BD72408E-6A44-9448-B58A-ED029093DF7E}"/>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9" name="Group 78">
              <a:extLst>
                <a:ext uri="{FF2B5EF4-FFF2-40B4-BE49-F238E27FC236}">
                  <a16:creationId xmlns:a16="http://schemas.microsoft.com/office/drawing/2014/main" id="{8ED4F9E5-4BBE-B548-9115-7B8E22D2A23B}"/>
                </a:ext>
              </a:extLst>
            </p:cNvPr>
            <p:cNvGrpSpPr>
              <a:grpSpLocks/>
            </p:cNvGrpSpPr>
            <p:nvPr/>
          </p:nvGrpSpPr>
          <p:grpSpPr bwMode="auto">
            <a:xfrm>
              <a:off x="12552504" y="6552703"/>
              <a:ext cx="986752" cy="182532"/>
              <a:chOff x="5893" y="4167"/>
              <a:chExt cx="466" cy="115"/>
            </a:xfrm>
          </p:grpSpPr>
          <p:sp>
            <p:nvSpPr>
              <p:cNvPr id="30" name="Rectangle 79">
                <a:extLst>
                  <a:ext uri="{FF2B5EF4-FFF2-40B4-BE49-F238E27FC236}">
                    <a16:creationId xmlns:a16="http://schemas.microsoft.com/office/drawing/2014/main" id="{3B8A6581-131D-824E-8913-DB991DC5308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0">
                <a:extLst>
                  <a:ext uri="{FF2B5EF4-FFF2-40B4-BE49-F238E27FC236}">
                    <a16:creationId xmlns:a16="http://schemas.microsoft.com/office/drawing/2014/main" id="{F8A4D103-CAB9-A240-B9CA-A489B8D46C2B}"/>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81">
                <a:extLst>
                  <a:ext uri="{FF2B5EF4-FFF2-40B4-BE49-F238E27FC236}">
                    <a16:creationId xmlns:a16="http://schemas.microsoft.com/office/drawing/2014/main" id="{041501D7-F06A-BF49-A8E5-02731A99487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82">
                <a:extLst>
                  <a:ext uri="{FF2B5EF4-FFF2-40B4-BE49-F238E27FC236}">
                    <a16:creationId xmlns:a16="http://schemas.microsoft.com/office/drawing/2014/main" id="{F99404D7-4332-9643-B495-D6154C54F2D1}"/>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2" name="Rectangle 83">
            <a:extLst>
              <a:ext uri="{FF2B5EF4-FFF2-40B4-BE49-F238E27FC236}">
                <a16:creationId xmlns:a16="http://schemas.microsoft.com/office/drawing/2014/main" id="{43ABAB17-CA5F-A74E-BB2E-090DBF5B85BE}"/>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3" name="Rectangle 84">
            <a:extLst>
              <a:ext uri="{FF2B5EF4-FFF2-40B4-BE49-F238E27FC236}">
                <a16:creationId xmlns:a16="http://schemas.microsoft.com/office/drawing/2014/main" id="{349F19F3-23A8-3242-9192-BA7445FD94D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4" name="TextBox 2">
            <a:extLst>
              <a:ext uri="{FF2B5EF4-FFF2-40B4-BE49-F238E27FC236}">
                <a16:creationId xmlns:a16="http://schemas.microsoft.com/office/drawing/2014/main" id="{B952CFF2-CD76-E646-B5C0-160ACDA764BB}"/>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5" name="图片 84">
            <a:extLst>
              <a:ext uri="{FF2B5EF4-FFF2-40B4-BE49-F238E27FC236}">
                <a16:creationId xmlns:a16="http://schemas.microsoft.com/office/drawing/2014/main" id="{A6C0346B-14CF-D843-B655-A3D9F02332A1}"/>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hyperlink" Target="https://www.bilibili.com/video/BV1Bx4y1k7BQ/" TargetMode="External"/><Relationship Id="rId2" Type="http://schemas.openxmlformats.org/officeDocument/2006/relationships/image" Target="../media/image20.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hyperlink" Target="https://sites.google.com/view/genie-2024/" TargetMode="External"/><Relationship Id="rId2" Type="http://schemas.openxmlformats.org/officeDocument/2006/relationships/hyperlink" Target="https://arxiv.org/abs/2402.15391" TargetMode="Externa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0.png"/><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0.png"/><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0.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hyperlink" Target="https://artificialcognition.net/posts/video-generation-world-simulators/#concluding-thoughts" TargetMode="External"/><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arxiv.org/abs/2301.08243" TargetMode="Externa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FD7D2388-D044-2249-BF69-0968DA7EE8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 y="0"/>
            <a:ext cx="12192000" cy="6858000"/>
          </a:xfrm>
          <a:prstGeom prst="rect">
            <a:avLst/>
          </a:prstGeom>
        </p:spPr>
      </p:pic>
      <p:sp>
        <p:nvSpPr>
          <p:cNvPr id="4" name="矩形 3">
            <a:extLst>
              <a:ext uri="{FF2B5EF4-FFF2-40B4-BE49-F238E27FC236}">
                <a16:creationId xmlns:a16="http://schemas.microsoft.com/office/drawing/2014/main" id="{D9AF9D07-1819-0D4C-806D-91F452DC89CF}"/>
              </a:ext>
            </a:extLst>
          </p:cNvPr>
          <p:cNvSpPr/>
          <p:nvPr/>
        </p:nvSpPr>
        <p:spPr>
          <a:xfrm>
            <a:off x="0" y="1014787"/>
            <a:ext cx="12196763" cy="4440082"/>
          </a:xfrm>
          <a:prstGeom prst="rect">
            <a:avLst/>
          </a:prstGeom>
          <a:solidFill>
            <a:srgbClr val="1D1D1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2" name="文本占位符 1">
            <a:extLst>
              <a:ext uri="{FF2B5EF4-FFF2-40B4-BE49-F238E27FC236}">
                <a16:creationId xmlns:a16="http://schemas.microsoft.com/office/drawing/2014/main" id="{40707447-0FCC-074B-826A-17D5170569B3}"/>
              </a:ext>
            </a:extLst>
          </p:cNvPr>
          <p:cNvSpPr>
            <a:spLocks noGrp="1"/>
          </p:cNvSpPr>
          <p:nvPr>
            <p:ph type="body" sz="quarter" idx="10"/>
          </p:nvPr>
        </p:nvSpPr>
        <p:spPr>
          <a:xfrm>
            <a:off x="5904420" y="4412678"/>
            <a:ext cx="1944216" cy="643926"/>
          </a:xfrm>
          <a:prstGeom prst="rect">
            <a:avLst/>
          </a:prstGeom>
          <a:noFill/>
        </p:spPr>
        <p:txBody>
          <a:bodyPr anchor="ctr"/>
          <a:lstStyle/>
          <a:p>
            <a:r>
              <a:rPr lang="en-US" altLang="zh-CN" sz="4800" dirty="0">
                <a:latin typeface="ACGN-MiaoGB-Flash" panose="02020300000000000000" pitchFamily="18" charset="-122"/>
                <a:ea typeface="ACGN-MiaoGB-Flash" panose="02020300000000000000" pitchFamily="18" charset="-122"/>
              </a:rPr>
              <a:t>ZOMI</a:t>
            </a:r>
            <a:endParaRPr lang="zh-CN" altLang="en-US" sz="4800" dirty="0">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6A28B713-1474-034E-87C1-E100526817E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39862" y="4450084"/>
            <a:ext cx="676655" cy="676655"/>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标题 1">
            <a:extLst>
              <a:ext uri="{FF2B5EF4-FFF2-40B4-BE49-F238E27FC236}">
                <a16:creationId xmlns:a16="http://schemas.microsoft.com/office/drawing/2014/main" id="{34B4C8F5-C78D-B149-9A25-9FB545F187F9}"/>
              </a:ext>
            </a:extLst>
          </p:cNvPr>
          <p:cNvSpPr txBox="1">
            <a:spLocks/>
          </p:cNvSpPr>
          <p:nvPr/>
        </p:nvSpPr>
        <p:spPr>
          <a:xfrm>
            <a:off x="4939862" y="1169797"/>
            <a:ext cx="5994153"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4000" kern="0" dirty="0">
                <a:solidFill>
                  <a:schemeClr val="tx2"/>
                </a:solidFill>
                <a:latin typeface="Gill Sans MT" panose="020B0502020104020203" pitchFamily="34" charset="0"/>
                <a:ea typeface="+mj-ea"/>
              </a:rPr>
              <a:t>大模型系列</a:t>
            </a:r>
            <a:endParaRPr lang="zh-CN" altLang="en-US" sz="6600" kern="0" dirty="0">
              <a:solidFill>
                <a:schemeClr val="tx2"/>
              </a:solidFill>
              <a:latin typeface="Gill Sans MT" panose="020B0502020104020203" pitchFamily="34" charset="0"/>
              <a:ea typeface="+mj-ea"/>
            </a:endParaRPr>
          </a:p>
        </p:txBody>
      </p:sp>
      <p:sp>
        <p:nvSpPr>
          <p:cNvPr id="8" name="标题 1">
            <a:extLst>
              <a:ext uri="{FF2B5EF4-FFF2-40B4-BE49-F238E27FC236}">
                <a16:creationId xmlns:a16="http://schemas.microsoft.com/office/drawing/2014/main" id="{74A9CB9F-4DA1-7140-97D3-DE0194B7B103}"/>
              </a:ext>
            </a:extLst>
          </p:cNvPr>
          <p:cNvSpPr txBox="1">
            <a:spLocks/>
          </p:cNvSpPr>
          <p:nvPr/>
        </p:nvSpPr>
        <p:spPr>
          <a:xfrm>
            <a:off x="4939862" y="2153972"/>
            <a:ext cx="7083972" cy="2002968"/>
          </a:xfrm>
          <a:prstGeom prst="rect">
            <a:avLst/>
          </a:prstGeom>
          <a:gradFill flip="none" rotWithShape="1">
            <a:gsLst>
              <a:gs pos="29000">
                <a:schemeClr val="bg1">
                  <a:alpha val="0"/>
                </a:schemeClr>
              </a:gs>
              <a:gs pos="62000">
                <a:schemeClr val="bg1">
                  <a:alpha val="32000"/>
                </a:schemeClr>
              </a:gs>
              <a:gs pos="99000">
                <a:srgbClr val="91A2BF"/>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kern="0" dirty="0">
                <a:solidFill>
                  <a:schemeClr val="tx2"/>
                </a:solidFill>
                <a:latin typeface="Futura Medium" panose="020B0602020204020303" pitchFamily="34" charset="-79"/>
                <a:ea typeface="+mj-ea"/>
                <a:cs typeface="Futura Medium" panose="020B0602020204020303" pitchFamily="34" charset="-79"/>
              </a:rPr>
              <a:t>世界模型</a:t>
            </a: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B06B48-7B46-7D49-B48C-3E6414B9C6B5}"/>
              </a:ext>
            </a:extLst>
          </p:cNvPr>
          <p:cNvSpPr>
            <a:spLocks noGrp="1"/>
          </p:cNvSpPr>
          <p:nvPr>
            <p:ph type="title"/>
          </p:nvPr>
        </p:nvSpPr>
        <p:spPr/>
        <p:txBody>
          <a:bodyPr/>
          <a:lstStyle/>
          <a:p>
            <a:r>
              <a:rPr kumimoji="1" lang="en-US" altLang="zh-CN" dirty="0"/>
              <a:t>SORA</a:t>
            </a:r>
            <a:r>
              <a:rPr kumimoji="1" lang="zh-CN" altLang="en-US" dirty="0"/>
              <a:t> 模型训练流程</a:t>
            </a:r>
          </a:p>
        </p:txBody>
      </p:sp>
      <p:sp>
        <p:nvSpPr>
          <p:cNvPr id="3" name="内容占位符 2">
            <a:extLst>
              <a:ext uri="{FF2B5EF4-FFF2-40B4-BE49-F238E27FC236}">
                <a16:creationId xmlns:a16="http://schemas.microsoft.com/office/drawing/2014/main" id="{E542F46F-AC79-9A4F-9CD0-9457BE8CA507}"/>
              </a:ext>
            </a:extLst>
          </p:cNvPr>
          <p:cNvSpPr>
            <a:spLocks noGrp="1"/>
          </p:cNvSpPr>
          <p:nvPr>
            <p:ph sz="half" idx="1"/>
          </p:nvPr>
        </p:nvSpPr>
        <p:spPr/>
        <p:txBody>
          <a:bodyPr/>
          <a:lstStyle/>
          <a:p>
            <a:pPr>
              <a:lnSpc>
                <a:spcPct val="130000"/>
              </a:lnSpc>
            </a:pPr>
            <a:r>
              <a:rPr lang="en-US" altLang="zh-CN" sz="1600" dirty="0">
                <a:latin typeface="Gill Sans MT" panose="020B0502020104020203" pitchFamily="34" charset="0"/>
              </a:rPr>
              <a:t>Step1</a:t>
            </a:r>
            <a:r>
              <a:rPr lang="zh-CN" altLang="en-US" sz="1600" dirty="0">
                <a:latin typeface="Gill Sans MT" panose="020B0502020104020203" pitchFamily="34" charset="0"/>
              </a:rPr>
              <a:t>：使用 </a:t>
            </a:r>
            <a:r>
              <a:rPr lang="en-US" altLang="zh-CN" sz="1600" dirty="0">
                <a:latin typeface="Gill Sans MT" panose="020B0502020104020203" pitchFamily="34" charset="0"/>
              </a:rPr>
              <a:t>DALLE</a:t>
            </a:r>
            <a:r>
              <a:rPr lang="zh-CN" altLang="en-US" sz="1600" dirty="0">
                <a:latin typeface="Gill Sans MT" panose="020B0502020104020203" pitchFamily="34" charset="0"/>
              </a:rPr>
              <a:t> </a:t>
            </a:r>
            <a:r>
              <a:rPr lang="en-US" altLang="zh-CN" sz="1600" dirty="0">
                <a:latin typeface="Gill Sans MT" panose="020B0502020104020203" pitchFamily="34" charset="0"/>
              </a:rPr>
              <a:t>3</a:t>
            </a:r>
            <a:r>
              <a:rPr lang="zh-CN" altLang="en-US" sz="1600" dirty="0">
                <a:latin typeface="Gill Sans MT" panose="020B0502020104020203" pitchFamily="34" charset="0"/>
              </a:rPr>
              <a:t>（</a:t>
            </a:r>
            <a:r>
              <a:rPr lang="en-US" altLang="zh-CN" sz="1600" dirty="0">
                <a:latin typeface="Gill Sans MT" panose="020B0502020104020203" pitchFamily="34" charset="0"/>
              </a:rPr>
              <a:t>CLIP</a:t>
            </a:r>
            <a:r>
              <a:rPr lang="zh-CN" altLang="en-US" sz="1600" dirty="0">
                <a:latin typeface="Gill Sans MT" panose="020B0502020104020203" pitchFamily="34" charset="0"/>
              </a:rPr>
              <a:t> ） 把文本和图像对 </a:t>
            </a:r>
            <a:r>
              <a:rPr lang="en-US" altLang="zh-CN" sz="1600" dirty="0">
                <a:latin typeface="Gill Sans MT" panose="020B0502020104020203" pitchFamily="34" charset="0"/>
              </a:rPr>
              <a:t>&lt;text</a:t>
            </a:r>
            <a:r>
              <a:rPr lang="zh-CN" altLang="en-US" sz="1600" dirty="0">
                <a:latin typeface="Gill Sans MT" panose="020B0502020104020203" pitchFamily="34" charset="0"/>
              </a:rPr>
              <a:t>，</a:t>
            </a:r>
            <a:r>
              <a:rPr lang="en-US" altLang="zh-CN" sz="1600" dirty="0">
                <a:latin typeface="Gill Sans MT" panose="020B0502020104020203" pitchFamily="34" charset="0"/>
              </a:rPr>
              <a:t>image&gt;</a:t>
            </a:r>
            <a:r>
              <a:rPr lang="zh-CN" altLang="en-US" sz="1600" dirty="0">
                <a:latin typeface="Gill Sans MT" panose="020B0502020104020203" pitchFamily="34" charset="0"/>
              </a:rPr>
              <a:t> 联系起来；</a:t>
            </a:r>
            <a:endParaRPr lang="en-US" altLang="zh-CN" sz="1600" dirty="0">
              <a:latin typeface="Gill Sans MT" panose="020B0502020104020203" pitchFamily="34" charset="0"/>
            </a:endParaRPr>
          </a:p>
          <a:p>
            <a:pPr>
              <a:lnSpc>
                <a:spcPct val="130000"/>
              </a:lnSpc>
            </a:pPr>
            <a:r>
              <a:rPr kumimoji="1" lang="en-US" altLang="zh-CN" sz="1600" dirty="0">
                <a:latin typeface="Gill Sans MT" panose="020B0502020104020203" pitchFamily="34" charset="0"/>
              </a:rPr>
              <a:t>Step2</a:t>
            </a:r>
            <a:r>
              <a:rPr kumimoji="1" lang="zh-CN" altLang="en-US" sz="1600" dirty="0">
                <a:latin typeface="Gill Sans MT" panose="020B0502020104020203" pitchFamily="34" charset="0"/>
              </a:rPr>
              <a:t>：</a:t>
            </a:r>
            <a:r>
              <a:rPr lang="zh-CN" altLang="en-US" sz="1600" dirty="0">
                <a:latin typeface="Gill Sans MT" panose="020B0502020104020203" pitchFamily="34" charset="0"/>
              </a:rPr>
              <a:t>视频数据切分为 </a:t>
            </a:r>
            <a:r>
              <a:rPr lang="en-US" altLang="zh-CN" sz="1600" dirty="0">
                <a:latin typeface="Gill Sans MT" panose="020B0502020104020203" pitchFamily="34" charset="0"/>
              </a:rPr>
              <a:t>Patches</a:t>
            </a:r>
            <a:r>
              <a:rPr lang="zh-CN" altLang="en-US" sz="1600" dirty="0">
                <a:latin typeface="Gill Sans MT" panose="020B0502020104020203" pitchFamily="34" charset="0"/>
              </a:rPr>
              <a:t> 通过 </a:t>
            </a:r>
            <a:r>
              <a:rPr lang="en-US" altLang="zh-CN" sz="1600" dirty="0">
                <a:latin typeface="Gill Sans MT" panose="020B0502020104020203" pitchFamily="34" charset="0"/>
              </a:rPr>
              <a:t>VAE</a:t>
            </a:r>
            <a:r>
              <a:rPr lang="zh-CN" altLang="en-US" sz="1600" dirty="0">
                <a:latin typeface="Gill Sans MT" panose="020B0502020104020203" pitchFamily="34" charset="0"/>
              </a:rPr>
              <a:t> 编码器压缩成低维空间表示；</a:t>
            </a:r>
            <a:endParaRPr lang="en-US" altLang="zh-CN" sz="1600" dirty="0">
              <a:latin typeface="Gill Sans MT" panose="020B0502020104020203" pitchFamily="34" charset="0"/>
            </a:endParaRPr>
          </a:p>
          <a:p>
            <a:pPr>
              <a:lnSpc>
                <a:spcPct val="130000"/>
              </a:lnSpc>
            </a:pPr>
            <a:r>
              <a:rPr kumimoji="1" lang="en-US" altLang="zh-CN" sz="1600" dirty="0">
                <a:latin typeface="Gill Sans MT" panose="020B0502020104020203" pitchFamily="34" charset="0"/>
              </a:rPr>
              <a:t>Step3</a:t>
            </a:r>
            <a:r>
              <a:rPr kumimoji="1" lang="zh-CN" altLang="en-US" sz="1600" dirty="0">
                <a:latin typeface="Gill Sans MT" panose="020B0502020104020203" pitchFamily="34" charset="0"/>
              </a:rPr>
              <a:t>：基于</a:t>
            </a:r>
            <a:r>
              <a:rPr lang="zh-CN" altLang="en-US" sz="1600" dirty="0">
                <a:latin typeface="Gill Sans MT" panose="020B0502020104020203" pitchFamily="34" charset="0"/>
              </a:rPr>
              <a:t> </a:t>
            </a:r>
            <a:r>
              <a:rPr lang="en-US" altLang="zh-CN" sz="1600" dirty="0">
                <a:latin typeface="Gill Sans MT" panose="020B0502020104020203" pitchFamily="34" charset="0"/>
              </a:rPr>
              <a:t>Diffusion Transformer</a:t>
            </a:r>
            <a:r>
              <a:rPr kumimoji="1" lang="zh-CN" altLang="en-US" sz="1600" dirty="0">
                <a:latin typeface="Gill Sans MT" panose="020B0502020104020203" pitchFamily="34" charset="0"/>
              </a:rPr>
              <a:t> </a:t>
            </a:r>
            <a:r>
              <a:rPr lang="zh-CN" altLang="en-US" sz="1600" dirty="0">
                <a:latin typeface="Gill Sans MT" panose="020B0502020104020203" pitchFamily="34" charset="0"/>
              </a:rPr>
              <a:t>从图像语义生成，完成从</a:t>
            </a:r>
            <a:r>
              <a:rPr lang="zh-CN" altLang="en-US" sz="1600" dirty="0"/>
              <a:t>文本语义到图像语义进行映射</a:t>
            </a:r>
            <a:r>
              <a:rPr lang="zh-CN" altLang="en-US" sz="1600" dirty="0">
                <a:latin typeface="Gill Sans MT" panose="020B0502020104020203" pitchFamily="34" charset="0"/>
              </a:rPr>
              <a:t>；</a:t>
            </a:r>
            <a:endParaRPr lang="en-US" altLang="zh-CN" sz="1600" dirty="0">
              <a:latin typeface="Gill Sans MT" panose="020B0502020104020203" pitchFamily="34" charset="0"/>
            </a:endParaRPr>
          </a:p>
          <a:p>
            <a:pPr>
              <a:lnSpc>
                <a:spcPct val="130000"/>
              </a:lnSpc>
            </a:pPr>
            <a:r>
              <a:rPr lang="en-US" altLang="zh-CN" sz="1600" dirty="0">
                <a:latin typeface="Gill Sans MT" panose="020B0502020104020203" pitchFamily="34" charset="0"/>
              </a:rPr>
              <a:t>Step4</a:t>
            </a:r>
            <a:r>
              <a:rPr lang="zh-CN" altLang="en-US" sz="1600" dirty="0">
                <a:latin typeface="Gill Sans MT" panose="020B0502020104020203" pitchFamily="34" charset="0"/>
              </a:rPr>
              <a:t>：</a:t>
            </a:r>
            <a:r>
              <a:rPr lang="en-US" altLang="zh-CN" sz="1600" dirty="0">
                <a:latin typeface="Gill Sans MT" panose="020B0502020104020203" pitchFamily="34" charset="0"/>
              </a:rPr>
              <a:t>DiT</a:t>
            </a:r>
            <a:r>
              <a:rPr lang="zh-CN" altLang="en-US" sz="1600" dirty="0">
                <a:latin typeface="Gill Sans MT" panose="020B0502020104020203" pitchFamily="34" charset="0"/>
              </a:rPr>
              <a:t> 生成的低维空间表示，通过 </a:t>
            </a:r>
            <a:r>
              <a:rPr lang="en-US" altLang="zh-CN" sz="1600" dirty="0">
                <a:latin typeface="Gill Sans MT" panose="020B0502020104020203" pitchFamily="34" charset="0"/>
              </a:rPr>
              <a:t>VAE</a:t>
            </a:r>
            <a:r>
              <a:rPr lang="zh-CN" altLang="en-US" sz="1600" dirty="0">
                <a:latin typeface="Gill Sans MT" panose="020B0502020104020203" pitchFamily="34" charset="0"/>
              </a:rPr>
              <a:t> 解码器恢复成像素级的视频数据；</a:t>
            </a:r>
            <a:endParaRPr lang="zh-CN" altLang="en-US" sz="1600" dirty="0"/>
          </a:p>
        </p:txBody>
      </p:sp>
      <p:pic>
        <p:nvPicPr>
          <p:cNvPr id="7" name="图片 6">
            <a:extLst>
              <a:ext uri="{FF2B5EF4-FFF2-40B4-BE49-F238E27FC236}">
                <a16:creationId xmlns:a16="http://schemas.microsoft.com/office/drawing/2014/main" id="{D45F61A5-9B42-464F-B12B-422517939A1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39615" y="3342251"/>
            <a:ext cx="9331511" cy="2883763"/>
          </a:xfrm>
          <a:prstGeom prst="rect">
            <a:avLst/>
          </a:prstGeom>
        </p:spPr>
      </p:pic>
      <p:sp>
        <p:nvSpPr>
          <p:cNvPr id="4" name="椭圆 3">
            <a:extLst>
              <a:ext uri="{FF2B5EF4-FFF2-40B4-BE49-F238E27FC236}">
                <a16:creationId xmlns:a16="http://schemas.microsoft.com/office/drawing/2014/main" id="{CE12D377-6267-9947-853C-8D98BFDC936A}"/>
              </a:ext>
            </a:extLst>
          </p:cNvPr>
          <p:cNvSpPr/>
          <p:nvPr/>
        </p:nvSpPr>
        <p:spPr>
          <a:xfrm>
            <a:off x="9406758" y="3656614"/>
            <a:ext cx="402021" cy="40202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ysClr val="windowText" lastClr="000000"/>
                </a:solidFill>
                <a:latin typeface="Gill Sans MT" panose="020B0502020104020203" pitchFamily="34" charset="0"/>
              </a:rPr>
              <a:t>1</a:t>
            </a:r>
            <a:endParaRPr kumimoji="1" lang="zh-CN" altLang="en-US" b="1" dirty="0">
              <a:solidFill>
                <a:sysClr val="windowText" lastClr="000000"/>
              </a:solidFill>
              <a:latin typeface="Gill Sans MT" panose="020B0502020104020203" pitchFamily="34" charset="0"/>
            </a:endParaRPr>
          </a:p>
        </p:txBody>
      </p:sp>
      <p:sp>
        <p:nvSpPr>
          <p:cNvPr id="8" name="椭圆 7">
            <a:extLst>
              <a:ext uri="{FF2B5EF4-FFF2-40B4-BE49-F238E27FC236}">
                <a16:creationId xmlns:a16="http://schemas.microsoft.com/office/drawing/2014/main" id="{86A9FF6D-892A-424A-861C-EB1987AB34D2}"/>
              </a:ext>
            </a:extLst>
          </p:cNvPr>
          <p:cNvSpPr/>
          <p:nvPr/>
        </p:nvSpPr>
        <p:spPr>
          <a:xfrm>
            <a:off x="3463158" y="3656614"/>
            <a:ext cx="402021" cy="40202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ysClr val="windowText" lastClr="000000"/>
                </a:solidFill>
                <a:latin typeface="Gill Sans MT" panose="020B0502020104020203" pitchFamily="34" charset="0"/>
              </a:rPr>
              <a:t>2</a:t>
            </a:r>
            <a:endParaRPr kumimoji="1" lang="zh-CN" altLang="en-US" b="1" dirty="0">
              <a:solidFill>
                <a:sysClr val="windowText" lastClr="000000"/>
              </a:solidFill>
              <a:latin typeface="Gill Sans MT" panose="020B0502020104020203" pitchFamily="34" charset="0"/>
            </a:endParaRPr>
          </a:p>
        </p:txBody>
      </p:sp>
      <p:sp>
        <p:nvSpPr>
          <p:cNvPr id="9" name="椭圆 8">
            <a:extLst>
              <a:ext uri="{FF2B5EF4-FFF2-40B4-BE49-F238E27FC236}">
                <a16:creationId xmlns:a16="http://schemas.microsoft.com/office/drawing/2014/main" id="{00C39913-CD7F-DB42-85C7-1992DBC5398B}"/>
              </a:ext>
            </a:extLst>
          </p:cNvPr>
          <p:cNvSpPr/>
          <p:nvPr/>
        </p:nvSpPr>
        <p:spPr>
          <a:xfrm>
            <a:off x="3463157" y="4784132"/>
            <a:ext cx="402021" cy="40202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ysClr val="windowText" lastClr="000000"/>
                </a:solidFill>
                <a:latin typeface="Gill Sans MT" panose="020B0502020104020203" pitchFamily="34" charset="0"/>
              </a:rPr>
              <a:t>3</a:t>
            </a:r>
            <a:endParaRPr kumimoji="1" lang="zh-CN" altLang="en-US" b="1" dirty="0">
              <a:solidFill>
                <a:sysClr val="windowText" lastClr="000000"/>
              </a:solidFill>
              <a:latin typeface="Gill Sans MT" panose="020B0502020104020203" pitchFamily="34" charset="0"/>
            </a:endParaRPr>
          </a:p>
        </p:txBody>
      </p:sp>
    </p:spTree>
    <p:extLst>
      <p:ext uri="{BB962C8B-B14F-4D97-AF65-F5344CB8AC3E}">
        <p14:creationId xmlns:p14="http://schemas.microsoft.com/office/powerpoint/2010/main" val="2574962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0D73A52-13BB-C647-934D-2A232DDAEC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9470" y="1340762"/>
            <a:ext cx="9017821" cy="5072524"/>
          </a:xfrm>
          <a:prstGeom prst="roundRect">
            <a:avLst>
              <a:gd name="adj" fmla="val 4243"/>
            </a:avLst>
          </a:prstGeom>
          <a:solidFill>
            <a:srgbClr val="FFFFFF">
              <a:shade val="85000"/>
            </a:srgbClr>
          </a:solidFill>
          <a:ln>
            <a:noFill/>
          </a:ln>
          <a:effectLst>
            <a:reflection blurRad="12700" stA="38000" endPos="28000" dist="5000" dir="5400000" sy="-100000" algn="bl" rotWithShape="0"/>
          </a:effectLst>
        </p:spPr>
      </p:pic>
      <p:sp>
        <p:nvSpPr>
          <p:cNvPr id="8" name="标题 7">
            <a:extLst>
              <a:ext uri="{FF2B5EF4-FFF2-40B4-BE49-F238E27FC236}">
                <a16:creationId xmlns:a16="http://schemas.microsoft.com/office/drawing/2014/main" id="{5ECE532D-F2C3-D74E-93E9-B9AAB305226D}"/>
              </a:ext>
            </a:extLst>
          </p:cNvPr>
          <p:cNvSpPr>
            <a:spLocks noGrp="1"/>
          </p:cNvSpPr>
          <p:nvPr>
            <p:ph type="title"/>
          </p:nvPr>
        </p:nvSpPr>
        <p:spPr/>
        <p:txBody>
          <a:bodyPr/>
          <a:lstStyle/>
          <a:p>
            <a:r>
              <a:rPr lang="zh-CN" altLang="en-US" dirty="0">
                <a:ea typeface="+mj-ea"/>
                <a:hlinkClick r:id="rId3">
                  <a:extLst>
                    <a:ext uri="{A12FA001-AC4F-418D-AE19-62706E023703}">
                      <ahyp:hlinkClr xmlns:ahyp="http://schemas.microsoft.com/office/drawing/2018/hyperlinkcolor" val="tx"/>
                    </a:ext>
                  </a:extLst>
                </a:hlinkClick>
              </a:rPr>
              <a:t>全网最详细：</a:t>
            </a:r>
            <a:r>
              <a:rPr lang="en-US" altLang="zh-CN" dirty="0">
                <a:ea typeface="+mj-ea"/>
                <a:hlinkClick r:id="rId3">
                  <a:extLst>
                    <a:ext uri="{A12FA001-AC4F-418D-AE19-62706E023703}">
                      <ahyp:hlinkClr xmlns:ahyp="http://schemas.microsoft.com/office/drawing/2018/hyperlinkcolor" val="tx"/>
                    </a:ext>
                  </a:extLst>
                </a:hlinkClick>
              </a:rPr>
              <a:t>SORA</a:t>
            </a:r>
            <a:r>
              <a:rPr lang="zh-CN" altLang="en-US" dirty="0">
                <a:ea typeface="+mj-ea"/>
                <a:hlinkClick r:id="rId3">
                  <a:extLst>
                    <a:ext uri="{A12FA001-AC4F-418D-AE19-62706E023703}">
                      <ahyp:hlinkClr xmlns:ahyp="http://schemas.microsoft.com/office/drawing/2018/hyperlinkcolor" val="tx"/>
                    </a:ext>
                  </a:extLst>
                </a:hlinkClick>
              </a:rPr>
              <a:t> 视频生成大模型原理剖析</a:t>
            </a:r>
            <a:endParaRPr lang="zh-CN" altLang="en-US" dirty="0">
              <a:ea typeface="+mj-ea"/>
            </a:endParaRPr>
          </a:p>
        </p:txBody>
      </p:sp>
    </p:spTree>
    <p:extLst>
      <p:ext uri="{BB962C8B-B14F-4D97-AF65-F5344CB8AC3E}">
        <p14:creationId xmlns:p14="http://schemas.microsoft.com/office/powerpoint/2010/main" val="729307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E37A565-F0B5-9E48-98B4-9FC068FF0F98}"/>
              </a:ext>
            </a:extLst>
          </p:cNvPr>
          <p:cNvSpPr>
            <a:spLocks noGrp="1"/>
          </p:cNvSpPr>
          <p:nvPr>
            <p:ph type="title"/>
          </p:nvPr>
        </p:nvSpPr>
        <p:spPr/>
        <p:txBody>
          <a:bodyPr/>
          <a:lstStyle/>
          <a:p>
            <a:r>
              <a:rPr lang="en-US" altLang="zh-CN" dirty="0"/>
              <a:t>Sora</a:t>
            </a:r>
            <a:r>
              <a:rPr lang="zh-CN" altLang="en-US" dirty="0"/>
              <a:t> 目标</a:t>
            </a:r>
          </a:p>
        </p:txBody>
      </p:sp>
      <p:sp>
        <p:nvSpPr>
          <p:cNvPr id="6" name="内容占位符 5">
            <a:extLst>
              <a:ext uri="{FF2B5EF4-FFF2-40B4-BE49-F238E27FC236}">
                <a16:creationId xmlns:a16="http://schemas.microsoft.com/office/drawing/2014/main" id="{243B4AE0-220E-8C4C-8D8D-7272CA3BF0F6}"/>
              </a:ext>
            </a:extLst>
          </p:cNvPr>
          <p:cNvSpPr>
            <a:spLocks noGrp="1"/>
          </p:cNvSpPr>
          <p:nvPr>
            <p:ph sz="half" idx="1"/>
          </p:nvPr>
        </p:nvSpPr>
        <p:spPr/>
        <p:txBody>
          <a:bodyPr/>
          <a:lstStyle/>
          <a:p>
            <a:r>
              <a:rPr lang="zh-CN" altLang="en-US" dirty="0">
                <a:solidFill>
                  <a:srgbClr val="C00000"/>
                </a:solidFill>
              </a:rPr>
              <a:t>文本 </a:t>
            </a:r>
            <a:r>
              <a:rPr lang="en-US" altLang="zh-CN" dirty="0">
                <a:solidFill>
                  <a:srgbClr val="C00000"/>
                </a:solidFill>
                <a:sym typeface="Wingdings" pitchFamily="2" charset="2"/>
              </a:rPr>
              <a:t></a:t>
            </a:r>
            <a:r>
              <a:rPr lang="zh-CN" altLang="en-US" dirty="0">
                <a:solidFill>
                  <a:srgbClr val="C00000"/>
                </a:solidFill>
                <a:sym typeface="Wingdings" pitchFamily="2" charset="2"/>
              </a:rPr>
              <a:t> </a:t>
            </a:r>
            <a:r>
              <a:rPr lang="zh-CN" altLang="en-US" dirty="0">
                <a:solidFill>
                  <a:srgbClr val="C00000"/>
                </a:solidFill>
              </a:rPr>
              <a:t>视频（</a:t>
            </a:r>
            <a:r>
              <a:rPr lang="en-US" altLang="zh-CN" dirty="0">
                <a:solidFill>
                  <a:srgbClr val="C00000"/>
                </a:solidFill>
              </a:rPr>
              <a:t>text-to-video</a:t>
            </a:r>
            <a:r>
              <a:rPr lang="zh-CN" altLang="en-US" dirty="0">
                <a:solidFill>
                  <a:srgbClr val="C00000"/>
                </a:solidFill>
              </a:rPr>
              <a:t>），核心在于理解复杂的文本提示，并转化为长视频：</a:t>
            </a:r>
          </a:p>
          <a:p>
            <a:pPr lvl="1"/>
            <a:r>
              <a:rPr lang="zh-CN" altLang="en-US" sz="1600" b="1" dirty="0"/>
              <a:t>理解与生成</a:t>
            </a:r>
            <a:r>
              <a:rPr lang="zh-CN" altLang="en-US" sz="1600" dirty="0"/>
              <a:t>：需要理解文本含义，并基于此生成视频，要求模型具备 </a:t>
            </a:r>
            <a:r>
              <a:rPr lang="en-US" altLang="zh-CN" sz="1600" dirty="0"/>
              <a:t>NLP</a:t>
            </a:r>
            <a:r>
              <a:rPr lang="zh-CN" altLang="en-US" sz="1600" dirty="0"/>
              <a:t> 理解 </a:t>
            </a:r>
            <a:r>
              <a:rPr lang="en-US" altLang="zh-CN" sz="1600" dirty="0"/>
              <a:t>&amp;</a:t>
            </a:r>
            <a:r>
              <a:rPr lang="zh-CN" altLang="en-US" sz="1600" dirty="0"/>
              <a:t> 视频生成能力。</a:t>
            </a:r>
          </a:p>
          <a:p>
            <a:pPr lvl="1"/>
            <a:r>
              <a:rPr lang="zh-CN" altLang="en-US" sz="1600" b="1" dirty="0"/>
              <a:t>无交互过程</a:t>
            </a:r>
            <a:r>
              <a:rPr lang="zh-CN" altLang="en-US" sz="1600" dirty="0"/>
              <a:t>：生成视频过程，</a:t>
            </a:r>
            <a:r>
              <a:rPr lang="en-US" altLang="zh-CN" sz="1600" dirty="0"/>
              <a:t>Sora</a:t>
            </a:r>
            <a:r>
              <a:rPr lang="zh-CN" altLang="en-US" sz="1600" dirty="0"/>
              <a:t> 不涉及与用户交互，一开始用户给出指令后，模型 </a:t>
            </a:r>
            <a:r>
              <a:rPr lang="en-US" altLang="zh-CN" sz="1600" dirty="0"/>
              <a:t>E2E</a:t>
            </a:r>
            <a:r>
              <a:rPr lang="zh-CN" altLang="en-US" sz="1600" dirty="0"/>
              <a:t> 完成视频内容的生成</a:t>
            </a:r>
            <a:r>
              <a:rPr lang="zh-CN" altLang="en-US" dirty="0"/>
              <a:t>。</a:t>
            </a:r>
          </a:p>
          <a:p>
            <a:endParaRPr lang="zh-CN" altLang="en-US" dirty="0"/>
          </a:p>
        </p:txBody>
      </p:sp>
    </p:spTree>
    <p:extLst>
      <p:ext uri="{BB962C8B-B14F-4D97-AF65-F5344CB8AC3E}">
        <p14:creationId xmlns:p14="http://schemas.microsoft.com/office/powerpoint/2010/main" val="126579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6B13D0A4-7BB5-5042-88CB-039E40533E16}"/>
              </a:ext>
            </a:extLst>
          </p:cNvPr>
          <p:cNvSpPr>
            <a:spLocks noGrp="1"/>
          </p:cNvSpPr>
          <p:nvPr>
            <p:ph sz="half" idx="1"/>
          </p:nvPr>
        </p:nvSpPr>
        <p:spPr/>
        <p:txBody>
          <a:bodyPr>
            <a:normAutofit/>
          </a:bodyPr>
          <a:lstStyle/>
          <a:p>
            <a:r>
              <a:rPr lang="en-US" altLang="zh-CN" dirty="0"/>
              <a:t>2.</a:t>
            </a:r>
            <a:r>
              <a:rPr lang="zh-CN" altLang="en-US" dirty="0"/>
              <a:t> </a:t>
            </a:r>
            <a:r>
              <a:rPr lang="en-US" altLang="zh-CN" dirty="0"/>
              <a:t>Genie</a:t>
            </a:r>
            <a:r>
              <a:rPr lang="zh-CN" altLang="en-US" dirty="0"/>
              <a:t> 技术解读</a:t>
            </a:r>
          </a:p>
        </p:txBody>
      </p:sp>
      <p:sp>
        <p:nvSpPr>
          <p:cNvPr id="2" name="矩形 1">
            <a:extLst>
              <a:ext uri="{FF2B5EF4-FFF2-40B4-BE49-F238E27FC236}">
                <a16:creationId xmlns:a16="http://schemas.microsoft.com/office/drawing/2014/main" id="{DACEE983-3065-0247-B6BC-0EB0DCC2F7B7}"/>
              </a:ext>
            </a:extLst>
          </p:cNvPr>
          <p:cNvSpPr/>
          <p:nvPr/>
        </p:nvSpPr>
        <p:spPr>
          <a:xfrm>
            <a:off x="3876298" y="4862926"/>
            <a:ext cx="4444165" cy="961353"/>
          </a:xfrm>
          <a:prstGeom prst="rect">
            <a:avLst/>
          </a:prstGeom>
        </p:spPr>
        <p:txBody>
          <a:bodyPr wrap="none">
            <a:spAutoFit/>
          </a:bodyPr>
          <a:lstStyle/>
          <a:p>
            <a:pPr algn="ctr">
              <a:lnSpc>
                <a:spcPct val="150000"/>
              </a:lnSpc>
            </a:pPr>
            <a:r>
              <a:rPr lang="zh-CN" altLang="en-US" sz="2000" dirty="0">
                <a:latin typeface="Gill Sans MT" panose="020B0502020104020203" pitchFamily="34" charset="0"/>
                <a:hlinkClick r:id="rId2">
                  <a:extLst>
                    <a:ext uri="{A12FA001-AC4F-418D-AE19-62706E023703}">
                      <ahyp:hlinkClr xmlns:ahyp="http://schemas.microsoft.com/office/drawing/2018/hyperlinkcolor" val="tx"/>
                    </a:ext>
                  </a:extLst>
                </a:hlinkClick>
              </a:rPr>
              <a:t>https://arxiv.org/abs/2402.15391</a:t>
            </a:r>
            <a:endParaRPr lang="en-US" altLang="zh-CN" sz="2000" dirty="0">
              <a:latin typeface="Gill Sans MT" panose="020B0502020104020203" pitchFamily="34" charset="0"/>
            </a:endParaRPr>
          </a:p>
          <a:p>
            <a:pPr algn="ctr">
              <a:lnSpc>
                <a:spcPct val="150000"/>
              </a:lnSpc>
            </a:pPr>
            <a:r>
              <a:rPr lang="en-US" altLang="zh-CN" sz="2000" dirty="0">
                <a:latin typeface="Gill Sans MT" panose="020B0502020104020203" pitchFamily="34" charset="0"/>
                <a:hlinkClick r:id="rId3">
                  <a:extLst>
                    <a:ext uri="{A12FA001-AC4F-418D-AE19-62706E023703}">
                      <ahyp:hlinkClr xmlns:ahyp="http://schemas.microsoft.com/office/drawing/2018/hyperlinkcolor" val="tx"/>
                    </a:ext>
                  </a:extLst>
                </a:hlinkClick>
              </a:rPr>
              <a:t>https://sites.google.com/view/genie-2024/</a:t>
            </a:r>
            <a:endParaRPr lang="en-US" altLang="zh-CN" sz="2000" dirty="0">
              <a:latin typeface="Gill Sans MT" panose="020B0502020104020203" pitchFamily="34" charset="0"/>
            </a:endParaRPr>
          </a:p>
        </p:txBody>
      </p:sp>
    </p:spTree>
    <p:extLst>
      <p:ext uri="{BB962C8B-B14F-4D97-AF65-F5344CB8AC3E}">
        <p14:creationId xmlns:p14="http://schemas.microsoft.com/office/powerpoint/2010/main" val="1449870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04A0181-2AF6-D04F-AD87-FACD3EA720ED}"/>
              </a:ext>
            </a:extLst>
          </p:cNvPr>
          <p:cNvSpPr>
            <a:spLocks noGrp="1"/>
          </p:cNvSpPr>
          <p:nvPr>
            <p:ph sz="half" idx="1"/>
          </p:nvPr>
        </p:nvSpPr>
        <p:spPr/>
        <p:txBody>
          <a:bodyPr/>
          <a:lstStyle/>
          <a:p>
            <a:r>
              <a:rPr kumimoji="1" lang="en-US" altLang="zh-CN" dirty="0"/>
              <a:t>Genie</a:t>
            </a:r>
            <a:r>
              <a:rPr kumimoji="1" lang="zh-CN" altLang="en-US" dirty="0"/>
              <a:t> 效果欣赏</a:t>
            </a:r>
          </a:p>
        </p:txBody>
      </p:sp>
    </p:spTree>
    <p:extLst>
      <p:ext uri="{BB962C8B-B14F-4D97-AF65-F5344CB8AC3E}">
        <p14:creationId xmlns:p14="http://schemas.microsoft.com/office/powerpoint/2010/main" val="379008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6B2193A-5CD2-C145-B7CD-A839B0E83E55}"/>
              </a:ext>
            </a:extLst>
          </p:cNvPr>
          <p:cNvSpPr>
            <a:spLocks noGrp="1"/>
          </p:cNvSpPr>
          <p:nvPr>
            <p:ph type="title"/>
          </p:nvPr>
        </p:nvSpPr>
        <p:spPr/>
        <p:txBody>
          <a:bodyPr/>
          <a:lstStyle/>
          <a:p>
            <a:r>
              <a:rPr lang="en-US" altLang="zh-CN" dirty="0"/>
              <a:t>Genie</a:t>
            </a:r>
            <a:r>
              <a:rPr lang="zh-CN" altLang="en-US" dirty="0"/>
              <a:t> 概述</a:t>
            </a:r>
          </a:p>
        </p:txBody>
      </p:sp>
      <p:sp>
        <p:nvSpPr>
          <p:cNvPr id="10" name="内容占位符 9">
            <a:extLst>
              <a:ext uri="{FF2B5EF4-FFF2-40B4-BE49-F238E27FC236}">
                <a16:creationId xmlns:a16="http://schemas.microsoft.com/office/drawing/2014/main" id="{7A81F23C-9A69-4649-AEA4-6FC64795FE4C}"/>
              </a:ext>
            </a:extLst>
          </p:cNvPr>
          <p:cNvSpPr>
            <a:spLocks noGrp="1"/>
          </p:cNvSpPr>
          <p:nvPr>
            <p:ph sz="half" idx="1"/>
          </p:nvPr>
        </p:nvSpPr>
        <p:spPr/>
        <p:txBody>
          <a:bodyPr/>
          <a:lstStyle/>
          <a:p>
            <a:r>
              <a:rPr lang="zh-CN" altLang="en-US" b="1" dirty="0"/>
              <a:t>模型规模：</a:t>
            </a:r>
            <a:r>
              <a:rPr lang="en-US" altLang="zh-CN" dirty="0"/>
              <a:t>&lt;</a:t>
            </a:r>
            <a:r>
              <a:rPr lang="zh-CN" altLang="en-US" dirty="0"/>
              <a:t> </a:t>
            </a:r>
            <a:r>
              <a:rPr lang="en-US" altLang="zh-CN" dirty="0"/>
              <a:t>11B</a:t>
            </a:r>
          </a:p>
          <a:p>
            <a:r>
              <a:rPr lang="zh-CN" altLang="en-US" b="1" dirty="0"/>
              <a:t>输入：</a:t>
            </a:r>
            <a:r>
              <a:rPr lang="zh-CN" altLang="en-US" dirty="0"/>
              <a:t>图像、视频</a:t>
            </a:r>
            <a:endParaRPr lang="en-US" altLang="zh-CN" dirty="0"/>
          </a:p>
          <a:p>
            <a:r>
              <a:rPr lang="zh-CN" altLang="en-US" b="1" dirty="0"/>
              <a:t>数据：</a:t>
            </a:r>
            <a:r>
              <a:rPr lang="en-US" altLang="zh-CN" dirty="0"/>
              <a:t>30K</a:t>
            </a:r>
            <a:r>
              <a:rPr lang="zh-CN" altLang="en-US" dirty="0"/>
              <a:t> 小时无标注视频</a:t>
            </a:r>
          </a:p>
        </p:txBody>
      </p:sp>
      <p:sp>
        <p:nvSpPr>
          <p:cNvPr id="11" name="内容占位符 10">
            <a:extLst>
              <a:ext uri="{FF2B5EF4-FFF2-40B4-BE49-F238E27FC236}">
                <a16:creationId xmlns:a16="http://schemas.microsoft.com/office/drawing/2014/main" id="{2C37070F-87A3-A048-BC53-8011FE31FA29}"/>
              </a:ext>
            </a:extLst>
          </p:cNvPr>
          <p:cNvSpPr>
            <a:spLocks noGrp="1"/>
          </p:cNvSpPr>
          <p:nvPr>
            <p:ph sz="half" idx="10"/>
          </p:nvPr>
        </p:nvSpPr>
        <p:spPr/>
        <p:txBody>
          <a:bodyPr/>
          <a:lstStyle/>
          <a:p>
            <a:r>
              <a:rPr lang="zh-CN" altLang="en-US" b="1" dirty="0"/>
              <a:t>交互：</a:t>
            </a:r>
            <a:r>
              <a:rPr lang="zh-CN" altLang="en-US" dirty="0"/>
              <a:t>控制 </a:t>
            </a:r>
            <a:r>
              <a:rPr lang="en-US" altLang="zh-CN" dirty="0"/>
              <a:t>Agent</a:t>
            </a:r>
            <a:r>
              <a:rPr lang="zh-CN" altLang="en-US" dirty="0"/>
              <a:t> 移动</a:t>
            </a:r>
            <a:endParaRPr lang="en-US" altLang="zh-CN" dirty="0"/>
          </a:p>
          <a:p>
            <a:r>
              <a:rPr lang="zh-CN" altLang="en-US" b="1" dirty="0"/>
              <a:t>输出：</a:t>
            </a:r>
            <a:r>
              <a:rPr lang="zh-CN" altLang="en-US" dirty="0"/>
              <a:t>生成移动后的下一帧图像</a:t>
            </a:r>
          </a:p>
        </p:txBody>
      </p:sp>
      <p:pic>
        <p:nvPicPr>
          <p:cNvPr id="6" name="图片 5">
            <a:extLst>
              <a:ext uri="{FF2B5EF4-FFF2-40B4-BE49-F238E27FC236}">
                <a16:creationId xmlns:a16="http://schemas.microsoft.com/office/drawing/2014/main" id="{51F37C3C-3E63-1845-86C5-D2BA66EA3D2F}"/>
              </a:ext>
            </a:extLst>
          </p:cNvPr>
          <p:cNvPicPr>
            <a:picLocks noChangeAspect="1"/>
          </p:cNvPicPr>
          <p:nvPr/>
        </p:nvPicPr>
        <p:blipFill>
          <a:blip r:embed="rId2"/>
          <a:stretch>
            <a:fillRect/>
          </a:stretch>
        </p:blipFill>
        <p:spPr>
          <a:xfrm>
            <a:off x="441489" y="3258010"/>
            <a:ext cx="7627335" cy="3041575"/>
          </a:xfrm>
          <a:prstGeom prst="rect">
            <a:avLst/>
          </a:prstGeom>
        </p:spPr>
      </p:pic>
      <p:pic>
        <p:nvPicPr>
          <p:cNvPr id="7" name="图片 6">
            <a:extLst>
              <a:ext uri="{FF2B5EF4-FFF2-40B4-BE49-F238E27FC236}">
                <a16:creationId xmlns:a16="http://schemas.microsoft.com/office/drawing/2014/main" id="{828A94E6-4FDD-FC42-9D69-983BB3B2E3C4}"/>
              </a:ext>
            </a:extLst>
          </p:cNvPr>
          <p:cNvPicPr>
            <a:picLocks noChangeAspect="1"/>
          </p:cNvPicPr>
          <p:nvPr/>
        </p:nvPicPr>
        <p:blipFill>
          <a:blip r:embed="rId3"/>
          <a:stretch>
            <a:fillRect/>
          </a:stretch>
        </p:blipFill>
        <p:spPr>
          <a:xfrm>
            <a:off x="8365879" y="3258009"/>
            <a:ext cx="3389395" cy="3041575"/>
          </a:xfrm>
          <a:prstGeom prst="rect">
            <a:avLst/>
          </a:prstGeom>
        </p:spPr>
      </p:pic>
    </p:spTree>
    <p:extLst>
      <p:ext uri="{BB962C8B-B14F-4D97-AF65-F5344CB8AC3E}">
        <p14:creationId xmlns:p14="http://schemas.microsoft.com/office/powerpoint/2010/main" val="233441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E9D78DE3-113A-D14B-A4C6-C0C97333EBE6}"/>
              </a:ext>
            </a:extLst>
          </p:cNvPr>
          <p:cNvSpPr>
            <a:spLocks noGrp="1"/>
          </p:cNvSpPr>
          <p:nvPr>
            <p:ph type="title"/>
          </p:nvPr>
        </p:nvSpPr>
        <p:spPr/>
        <p:txBody>
          <a:bodyPr/>
          <a:lstStyle/>
          <a:p>
            <a:r>
              <a:rPr lang="zh-CN" altLang="en-US" dirty="0"/>
              <a:t>推理和训练流程</a:t>
            </a:r>
          </a:p>
        </p:txBody>
      </p:sp>
      <p:pic>
        <p:nvPicPr>
          <p:cNvPr id="8" name="图片 7">
            <a:extLst>
              <a:ext uri="{FF2B5EF4-FFF2-40B4-BE49-F238E27FC236}">
                <a16:creationId xmlns:a16="http://schemas.microsoft.com/office/drawing/2014/main" id="{466FDBD3-4101-2C45-9547-8507D5307C92}"/>
              </a:ext>
            </a:extLst>
          </p:cNvPr>
          <p:cNvPicPr>
            <a:picLocks noChangeAspect="1"/>
          </p:cNvPicPr>
          <p:nvPr/>
        </p:nvPicPr>
        <p:blipFill>
          <a:blip r:embed="rId2"/>
          <a:stretch>
            <a:fillRect/>
          </a:stretch>
        </p:blipFill>
        <p:spPr>
          <a:xfrm>
            <a:off x="1161388" y="1360170"/>
            <a:ext cx="10425720" cy="2444575"/>
          </a:xfrm>
          <a:prstGeom prst="rect">
            <a:avLst/>
          </a:prstGeom>
        </p:spPr>
      </p:pic>
      <p:sp>
        <p:nvSpPr>
          <p:cNvPr id="7" name="内容占位符 6">
            <a:extLst>
              <a:ext uri="{FF2B5EF4-FFF2-40B4-BE49-F238E27FC236}">
                <a16:creationId xmlns:a16="http://schemas.microsoft.com/office/drawing/2014/main" id="{0E8FA4BB-DBA9-7142-AD36-B0537CF22520}"/>
              </a:ext>
            </a:extLst>
          </p:cNvPr>
          <p:cNvSpPr>
            <a:spLocks noGrp="1"/>
          </p:cNvSpPr>
          <p:nvPr>
            <p:ph sz="half" idx="1"/>
          </p:nvPr>
        </p:nvSpPr>
        <p:spPr>
          <a:xfrm>
            <a:off x="283779" y="1360170"/>
            <a:ext cx="11303329" cy="2444575"/>
          </a:xfrm>
        </p:spPr>
        <p:txBody>
          <a:bodyPr/>
          <a:lstStyle/>
          <a:p>
            <a:r>
              <a:rPr lang="zh-CN" altLang="en-US" b="1" dirty="0">
                <a:solidFill>
                  <a:srgbClr val="C00000"/>
                </a:solidFill>
              </a:rPr>
              <a:t>训练</a:t>
            </a:r>
          </a:p>
        </p:txBody>
      </p:sp>
      <p:sp>
        <p:nvSpPr>
          <p:cNvPr id="9" name="内容占位符 6">
            <a:extLst>
              <a:ext uri="{FF2B5EF4-FFF2-40B4-BE49-F238E27FC236}">
                <a16:creationId xmlns:a16="http://schemas.microsoft.com/office/drawing/2014/main" id="{A15A6CB1-BFBA-B548-92CE-0E999AD87CE1}"/>
              </a:ext>
            </a:extLst>
          </p:cNvPr>
          <p:cNvSpPr txBox="1">
            <a:spLocks/>
          </p:cNvSpPr>
          <p:nvPr/>
        </p:nvSpPr>
        <p:spPr>
          <a:xfrm>
            <a:off x="283779" y="4017311"/>
            <a:ext cx="11303329" cy="2444575"/>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r>
              <a:rPr lang="zh-CN" altLang="en-US" b="1" dirty="0">
                <a:solidFill>
                  <a:srgbClr val="C00000"/>
                </a:solidFill>
              </a:rPr>
              <a:t>推理</a:t>
            </a:r>
          </a:p>
        </p:txBody>
      </p:sp>
      <p:pic>
        <p:nvPicPr>
          <p:cNvPr id="10" name="图片 9">
            <a:extLst>
              <a:ext uri="{FF2B5EF4-FFF2-40B4-BE49-F238E27FC236}">
                <a16:creationId xmlns:a16="http://schemas.microsoft.com/office/drawing/2014/main" id="{D4E49DCB-8923-034D-B7B2-24AA3CA939AB}"/>
              </a:ext>
            </a:extLst>
          </p:cNvPr>
          <p:cNvPicPr>
            <a:picLocks noChangeAspect="1"/>
          </p:cNvPicPr>
          <p:nvPr/>
        </p:nvPicPr>
        <p:blipFill>
          <a:blip r:embed="rId3"/>
          <a:stretch>
            <a:fillRect/>
          </a:stretch>
        </p:blipFill>
        <p:spPr>
          <a:xfrm>
            <a:off x="3218080" y="4276836"/>
            <a:ext cx="8045669" cy="2037953"/>
          </a:xfrm>
          <a:prstGeom prst="rect">
            <a:avLst/>
          </a:prstGeom>
        </p:spPr>
      </p:pic>
      <p:pic>
        <p:nvPicPr>
          <p:cNvPr id="11" name="图片 10">
            <a:extLst>
              <a:ext uri="{FF2B5EF4-FFF2-40B4-BE49-F238E27FC236}">
                <a16:creationId xmlns:a16="http://schemas.microsoft.com/office/drawing/2014/main" id="{834DAF89-6F8C-DE48-B7E2-DD3F0822E3D6}"/>
              </a:ext>
            </a:extLst>
          </p:cNvPr>
          <p:cNvPicPr>
            <a:picLocks noChangeAspect="1"/>
          </p:cNvPicPr>
          <p:nvPr/>
        </p:nvPicPr>
        <p:blipFill>
          <a:blip r:embed="rId4"/>
          <a:stretch>
            <a:fillRect/>
          </a:stretch>
        </p:blipFill>
        <p:spPr>
          <a:xfrm>
            <a:off x="1504089" y="4673832"/>
            <a:ext cx="1696791" cy="929972"/>
          </a:xfrm>
          <a:prstGeom prst="rect">
            <a:avLst/>
          </a:prstGeom>
        </p:spPr>
      </p:pic>
      <p:cxnSp>
        <p:nvCxnSpPr>
          <p:cNvPr id="13" name="直线箭头连接符 12">
            <a:extLst>
              <a:ext uri="{FF2B5EF4-FFF2-40B4-BE49-F238E27FC236}">
                <a16:creationId xmlns:a16="http://schemas.microsoft.com/office/drawing/2014/main" id="{F8FEC4DA-ED7F-8540-95C6-233A37ECDC12}"/>
              </a:ext>
            </a:extLst>
          </p:cNvPr>
          <p:cNvCxnSpPr/>
          <p:nvPr/>
        </p:nvCxnSpPr>
        <p:spPr>
          <a:xfrm>
            <a:off x="3211389" y="5128308"/>
            <a:ext cx="288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D4C67DFA-E5B8-E14B-8779-3146D3442EAA}"/>
              </a:ext>
            </a:extLst>
          </p:cNvPr>
          <p:cNvCxnSpPr/>
          <p:nvPr/>
        </p:nvCxnSpPr>
        <p:spPr>
          <a:xfrm>
            <a:off x="2573202" y="6089541"/>
            <a:ext cx="2448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51693382-C522-5A4D-AA17-FB5F8C0C1688}"/>
              </a:ext>
            </a:extLst>
          </p:cNvPr>
          <p:cNvPicPr>
            <a:picLocks noChangeAspect="1"/>
          </p:cNvPicPr>
          <p:nvPr/>
        </p:nvPicPr>
        <p:blipFill>
          <a:blip r:embed="rId5"/>
          <a:stretch>
            <a:fillRect/>
          </a:stretch>
        </p:blipFill>
        <p:spPr>
          <a:xfrm>
            <a:off x="2079708" y="5819354"/>
            <a:ext cx="522047" cy="446021"/>
          </a:xfrm>
          <a:prstGeom prst="rect">
            <a:avLst/>
          </a:prstGeom>
        </p:spPr>
      </p:pic>
    </p:spTree>
    <p:extLst>
      <p:ext uri="{BB962C8B-B14F-4D97-AF65-F5344CB8AC3E}">
        <p14:creationId xmlns:p14="http://schemas.microsoft.com/office/powerpoint/2010/main" val="2691526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A18976A-2229-8B44-BE29-F1E9D00E0387}"/>
              </a:ext>
            </a:extLst>
          </p:cNvPr>
          <p:cNvSpPr>
            <a:spLocks noGrp="1"/>
          </p:cNvSpPr>
          <p:nvPr>
            <p:ph type="title"/>
          </p:nvPr>
        </p:nvSpPr>
        <p:spPr/>
        <p:txBody>
          <a:bodyPr/>
          <a:lstStyle/>
          <a:p>
            <a:r>
              <a:rPr lang="en-US" altLang="zh-CN" dirty="0"/>
              <a:t>Genie</a:t>
            </a:r>
            <a:r>
              <a:rPr lang="zh-CN" altLang="en-US" dirty="0"/>
              <a:t> 核心优势 </a:t>
            </a:r>
            <a:r>
              <a:rPr lang="en-US" altLang="zh-CN" dirty="0"/>
              <a:t>&amp;</a:t>
            </a:r>
            <a:r>
              <a:rPr lang="zh-CN" altLang="en-US" dirty="0"/>
              <a:t> 模型</a:t>
            </a:r>
          </a:p>
        </p:txBody>
      </p:sp>
      <p:sp>
        <p:nvSpPr>
          <p:cNvPr id="5" name="内容占位符 4">
            <a:extLst>
              <a:ext uri="{FF2B5EF4-FFF2-40B4-BE49-F238E27FC236}">
                <a16:creationId xmlns:a16="http://schemas.microsoft.com/office/drawing/2014/main" id="{98E58AD1-4622-4645-94DD-D7ADB82FA04E}"/>
              </a:ext>
            </a:extLst>
          </p:cNvPr>
          <p:cNvSpPr>
            <a:spLocks noGrp="1"/>
          </p:cNvSpPr>
          <p:nvPr>
            <p:ph sz="half" idx="1"/>
          </p:nvPr>
        </p:nvSpPr>
        <p:spPr/>
        <p:txBody>
          <a:bodyPr/>
          <a:lstStyle/>
          <a:p>
            <a:pPr>
              <a:lnSpc>
                <a:spcPct val="130000"/>
              </a:lnSpc>
            </a:pPr>
            <a:r>
              <a:rPr lang="zh-CN" altLang="en-US" b="1" dirty="0"/>
              <a:t>特点：</a:t>
            </a:r>
            <a:r>
              <a:rPr lang="zh-CN" altLang="en-US" dirty="0"/>
              <a:t>无监督学习，没有动作标签，从视频中学习生成可控部分，并通过潜在动作进行交互。</a:t>
            </a:r>
          </a:p>
          <a:p>
            <a:pPr>
              <a:lnSpc>
                <a:spcPct val="130000"/>
              </a:lnSpc>
            </a:pPr>
            <a:r>
              <a:rPr lang="zh-CN" altLang="en-US" b="1" dirty="0"/>
              <a:t>组成：</a:t>
            </a:r>
            <a:r>
              <a:rPr lang="en-US" altLang="zh-CN" dirty="0"/>
              <a:t>Video Tokenizer</a:t>
            </a:r>
            <a:r>
              <a:rPr lang="zh-CN" altLang="en-US" dirty="0"/>
              <a:t>、</a:t>
            </a:r>
            <a:r>
              <a:rPr lang="en-US" altLang="zh-CN" dirty="0"/>
              <a:t>Latent Action Model </a:t>
            </a:r>
            <a:r>
              <a:rPr lang="zh-CN" altLang="en-US" dirty="0"/>
              <a:t>和 </a:t>
            </a:r>
            <a:r>
              <a:rPr lang="en-US" altLang="zh-CN" dirty="0"/>
              <a:t>dynamics model</a:t>
            </a:r>
            <a:r>
              <a:rPr lang="zh-CN" altLang="en-US" dirty="0"/>
              <a:t>。</a:t>
            </a:r>
            <a:endParaRPr lang="en-US" altLang="zh-CN" dirty="0"/>
          </a:p>
          <a:p>
            <a:pPr>
              <a:lnSpc>
                <a:spcPct val="130000"/>
              </a:lnSpc>
            </a:pPr>
            <a:r>
              <a:rPr lang="zh-CN" altLang="en-US" b="1" dirty="0"/>
              <a:t>模型：</a:t>
            </a:r>
            <a:r>
              <a:rPr lang="en-US" altLang="zh-CN" dirty="0"/>
              <a:t>ST-Transformer</a:t>
            </a:r>
            <a:r>
              <a:rPr lang="zh-CN" altLang="en-US" dirty="0"/>
              <a:t>（</a:t>
            </a:r>
            <a:r>
              <a:rPr lang="en-US" altLang="zh-CN" dirty="0"/>
              <a:t>spatial-temporal</a:t>
            </a:r>
            <a:r>
              <a:rPr lang="zh-CN" altLang="en-US" dirty="0"/>
              <a:t>）。</a:t>
            </a:r>
          </a:p>
        </p:txBody>
      </p:sp>
      <p:pic>
        <p:nvPicPr>
          <p:cNvPr id="7" name="图片 6">
            <a:extLst>
              <a:ext uri="{FF2B5EF4-FFF2-40B4-BE49-F238E27FC236}">
                <a16:creationId xmlns:a16="http://schemas.microsoft.com/office/drawing/2014/main" id="{B08DFA45-9F90-434D-8046-36EB8866E97D}"/>
              </a:ext>
            </a:extLst>
          </p:cNvPr>
          <p:cNvPicPr>
            <a:picLocks noChangeAspect="1"/>
          </p:cNvPicPr>
          <p:nvPr/>
        </p:nvPicPr>
        <p:blipFill>
          <a:blip r:embed="rId2"/>
          <a:stretch>
            <a:fillRect/>
          </a:stretch>
        </p:blipFill>
        <p:spPr>
          <a:xfrm>
            <a:off x="783656" y="3262297"/>
            <a:ext cx="10425720" cy="2444575"/>
          </a:xfrm>
          <a:prstGeom prst="rect">
            <a:avLst/>
          </a:prstGeom>
        </p:spPr>
      </p:pic>
      <p:sp>
        <p:nvSpPr>
          <p:cNvPr id="6" name="矩形 5">
            <a:extLst>
              <a:ext uri="{FF2B5EF4-FFF2-40B4-BE49-F238E27FC236}">
                <a16:creationId xmlns:a16="http://schemas.microsoft.com/office/drawing/2014/main" id="{50C5E395-B371-034E-A3AD-6636A6F682E3}"/>
              </a:ext>
            </a:extLst>
          </p:cNvPr>
          <p:cNvSpPr/>
          <p:nvPr/>
        </p:nvSpPr>
        <p:spPr>
          <a:xfrm>
            <a:off x="1593839" y="5747154"/>
            <a:ext cx="4086871" cy="874470"/>
          </a:xfrm>
          <a:prstGeom prst="rect">
            <a:avLst/>
          </a:prstGeom>
          <a:solidFill>
            <a:srgbClr val="FFFF00"/>
          </a:solidFill>
        </p:spPr>
        <p:txBody>
          <a:bodyPr wrap="square">
            <a:spAutoFit/>
          </a:bodyPr>
          <a:lstStyle/>
          <a:p>
            <a:pPr>
              <a:lnSpc>
                <a:spcPct val="150000"/>
              </a:lnSpc>
            </a:pPr>
            <a:r>
              <a:rPr lang="zh-CN" altLang="en-US" dirty="0">
                <a:solidFill>
                  <a:srgbClr val="1D1D1A"/>
                </a:solidFill>
                <a:latin typeface="Gill Sans MT" panose="020B0502020104020203" pitchFamily="34" charset="0"/>
                <a:ea typeface="+mj-ea"/>
              </a:rPr>
              <a:t>潜在动作模型（</a:t>
            </a:r>
            <a:r>
              <a:rPr lang="en-US" altLang="zh-CN" dirty="0">
                <a:solidFill>
                  <a:srgbClr val="1D1D1A"/>
                </a:solidFill>
                <a:latin typeface="Gill Sans MT" panose="020B0502020104020203" pitchFamily="34" charset="0"/>
                <a:ea typeface="+mj-ea"/>
              </a:rPr>
              <a:t>Latent Action Model</a:t>
            </a:r>
            <a:r>
              <a:rPr lang="zh-CN" altLang="en-US" dirty="0">
                <a:solidFill>
                  <a:srgbClr val="1D1D1A"/>
                </a:solidFill>
                <a:latin typeface="Gill Sans MT" panose="020B0502020104020203" pitchFamily="34" charset="0"/>
                <a:ea typeface="+mj-ea"/>
              </a:rPr>
              <a:t>）：学习连续帧之间的潜在动作</a:t>
            </a:r>
          </a:p>
        </p:txBody>
      </p:sp>
      <p:sp>
        <p:nvSpPr>
          <p:cNvPr id="9" name="矩形 8">
            <a:extLst>
              <a:ext uri="{FF2B5EF4-FFF2-40B4-BE49-F238E27FC236}">
                <a16:creationId xmlns:a16="http://schemas.microsoft.com/office/drawing/2014/main" id="{96739019-7D87-264A-AFFB-C3F760744729}"/>
              </a:ext>
            </a:extLst>
          </p:cNvPr>
          <p:cNvSpPr/>
          <p:nvPr/>
        </p:nvSpPr>
        <p:spPr>
          <a:xfrm>
            <a:off x="7061189" y="2547847"/>
            <a:ext cx="4283338" cy="874470"/>
          </a:xfrm>
          <a:prstGeom prst="rect">
            <a:avLst/>
          </a:prstGeom>
          <a:solidFill>
            <a:srgbClr val="FFFF00"/>
          </a:solidFill>
        </p:spPr>
        <p:txBody>
          <a:bodyPr wrap="square">
            <a:spAutoFit/>
          </a:bodyPr>
          <a:lstStyle/>
          <a:p>
            <a:pPr>
              <a:lnSpc>
                <a:spcPct val="150000"/>
              </a:lnSpc>
            </a:pPr>
            <a:r>
              <a:rPr lang="zh-CN" altLang="en-US" dirty="0">
                <a:solidFill>
                  <a:srgbClr val="1D1D1A"/>
                </a:solidFill>
                <a:latin typeface="Gill Sans MT" panose="020B0502020104020203" pitchFamily="34" charset="0"/>
                <a:ea typeface="+mj-ea"/>
              </a:rPr>
              <a:t>视频分词（</a:t>
            </a:r>
            <a:r>
              <a:rPr lang="en-US" altLang="zh-CN" dirty="0">
                <a:solidFill>
                  <a:srgbClr val="1D1D1A"/>
                </a:solidFill>
                <a:latin typeface="Gill Sans MT" panose="020B0502020104020203" pitchFamily="34" charset="0"/>
                <a:ea typeface="+mj-ea"/>
              </a:rPr>
              <a:t>Video</a:t>
            </a:r>
            <a:r>
              <a:rPr lang="zh-CN" altLang="en-US" dirty="0">
                <a:solidFill>
                  <a:srgbClr val="1D1D1A"/>
                </a:solidFill>
                <a:latin typeface="Gill Sans MT" panose="020B0502020104020203" pitchFamily="34" charset="0"/>
                <a:ea typeface="+mj-ea"/>
              </a:rPr>
              <a:t> </a:t>
            </a:r>
            <a:r>
              <a:rPr lang="en-US" altLang="zh-CN" dirty="0">
                <a:solidFill>
                  <a:srgbClr val="1D1D1A"/>
                </a:solidFill>
                <a:latin typeface="Gill Sans MT" panose="020B0502020104020203" pitchFamily="34" charset="0"/>
                <a:ea typeface="+mj-ea"/>
              </a:rPr>
              <a:t>Tokenizer</a:t>
            </a:r>
            <a:r>
              <a:rPr lang="zh-CN" altLang="en-US" dirty="0">
                <a:solidFill>
                  <a:srgbClr val="1D1D1A"/>
                </a:solidFill>
                <a:latin typeface="Gill Sans MT" panose="020B0502020104020203" pitchFamily="34" charset="0"/>
                <a:ea typeface="+mj-ea"/>
              </a:rPr>
              <a:t>）：将视频压缩为离散 </a:t>
            </a:r>
            <a:r>
              <a:rPr lang="en-US" altLang="zh-CN" dirty="0">
                <a:solidFill>
                  <a:srgbClr val="1D1D1A"/>
                </a:solidFill>
                <a:latin typeface="Gill Sans MT" panose="020B0502020104020203" pitchFamily="34" charset="0"/>
                <a:ea typeface="+mj-ea"/>
              </a:rPr>
              <a:t>Tokens</a:t>
            </a:r>
            <a:endParaRPr lang="zh-CN" altLang="en-US" dirty="0">
              <a:solidFill>
                <a:srgbClr val="1D1D1A"/>
              </a:solidFill>
              <a:latin typeface="Gill Sans MT" panose="020B0502020104020203" pitchFamily="34" charset="0"/>
              <a:ea typeface="+mj-ea"/>
            </a:endParaRPr>
          </a:p>
        </p:txBody>
      </p:sp>
      <p:sp>
        <p:nvSpPr>
          <p:cNvPr id="10" name="矩形 9">
            <a:extLst>
              <a:ext uri="{FF2B5EF4-FFF2-40B4-BE49-F238E27FC236}">
                <a16:creationId xmlns:a16="http://schemas.microsoft.com/office/drawing/2014/main" id="{52D5CE07-6C9F-B54B-978A-F848C88189F4}"/>
              </a:ext>
            </a:extLst>
          </p:cNvPr>
          <p:cNvSpPr/>
          <p:nvPr/>
        </p:nvSpPr>
        <p:spPr>
          <a:xfrm>
            <a:off x="7061189" y="5747154"/>
            <a:ext cx="4283338" cy="874470"/>
          </a:xfrm>
          <a:prstGeom prst="rect">
            <a:avLst/>
          </a:prstGeom>
          <a:solidFill>
            <a:srgbClr val="FFFF00"/>
          </a:solidFill>
        </p:spPr>
        <p:txBody>
          <a:bodyPr wrap="square">
            <a:spAutoFit/>
          </a:bodyPr>
          <a:lstStyle/>
          <a:p>
            <a:pPr>
              <a:lnSpc>
                <a:spcPct val="150000"/>
              </a:lnSpc>
            </a:pPr>
            <a:r>
              <a:rPr lang="zh-CN" altLang="en-US" dirty="0">
                <a:solidFill>
                  <a:srgbClr val="1D1D1A"/>
                </a:solidFill>
                <a:latin typeface="Gill Sans MT" panose="020B0502020104020203" pitchFamily="34" charset="0"/>
                <a:ea typeface="+mj-ea"/>
              </a:rPr>
              <a:t>潜在动态模型（</a:t>
            </a:r>
            <a:r>
              <a:rPr lang="en-US" altLang="zh-CN" dirty="0">
                <a:solidFill>
                  <a:srgbClr val="1D1D1A"/>
                </a:solidFill>
                <a:latin typeface="Gill Sans MT" panose="020B0502020104020203" pitchFamily="34" charset="0"/>
                <a:ea typeface="+mj-ea"/>
              </a:rPr>
              <a:t>Dynamics Model</a:t>
            </a:r>
            <a:r>
              <a:rPr lang="zh-CN" altLang="en-US" dirty="0">
                <a:solidFill>
                  <a:srgbClr val="1D1D1A"/>
                </a:solidFill>
                <a:latin typeface="Gill Sans MT" panose="020B0502020104020203" pitchFamily="34" charset="0"/>
                <a:ea typeface="+mj-ea"/>
              </a:rPr>
              <a:t>）：输入潜在动作和过去帧 </a:t>
            </a:r>
            <a:r>
              <a:rPr lang="en-US" altLang="zh-CN" dirty="0">
                <a:solidFill>
                  <a:srgbClr val="1D1D1A"/>
                </a:solidFill>
                <a:latin typeface="Gill Sans MT" panose="020B0502020104020203" pitchFamily="34" charset="0"/>
                <a:ea typeface="+mj-ea"/>
              </a:rPr>
              <a:t>Token</a:t>
            </a:r>
            <a:r>
              <a:rPr lang="zh-CN" altLang="en-US" dirty="0">
                <a:solidFill>
                  <a:srgbClr val="1D1D1A"/>
                </a:solidFill>
                <a:latin typeface="Gill Sans MT" panose="020B0502020104020203" pitchFamily="34" charset="0"/>
                <a:ea typeface="+mj-ea"/>
              </a:rPr>
              <a:t> ，预测下一帧</a:t>
            </a:r>
            <a:endParaRPr lang="en-US" altLang="zh-CN" dirty="0">
              <a:solidFill>
                <a:srgbClr val="1D1D1A"/>
              </a:solidFill>
              <a:latin typeface="Gill Sans MT" panose="020B0502020104020203" pitchFamily="34" charset="0"/>
              <a:ea typeface="+mj-ea"/>
            </a:endParaRPr>
          </a:p>
        </p:txBody>
      </p:sp>
    </p:spTree>
    <p:extLst>
      <p:ext uri="{BB962C8B-B14F-4D97-AF65-F5344CB8AC3E}">
        <p14:creationId xmlns:p14="http://schemas.microsoft.com/office/powerpoint/2010/main" val="4021340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B235A71-C434-5B46-A499-8BD8D2A68DF2}"/>
              </a:ext>
            </a:extLst>
          </p:cNvPr>
          <p:cNvSpPr>
            <a:spLocks noGrp="1"/>
          </p:cNvSpPr>
          <p:nvPr>
            <p:ph type="title"/>
          </p:nvPr>
        </p:nvSpPr>
        <p:spPr/>
        <p:txBody>
          <a:bodyPr/>
          <a:lstStyle/>
          <a:p>
            <a:r>
              <a:rPr lang="en-US" altLang="zh-CN" dirty="0"/>
              <a:t>ST-Transformer</a:t>
            </a:r>
            <a:r>
              <a:rPr lang="zh-CN" altLang="en-US" dirty="0"/>
              <a:t> 结构：专用于处理视频数据</a:t>
            </a:r>
          </a:p>
        </p:txBody>
      </p:sp>
      <p:sp>
        <p:nvSpPr>
          <p:cNvPr id="5" name="内容占位符 4">
            <a:extLst>
              <a:ext uri="{FF2B5EF4-FFF2-40B4-BE49-F238E27FC236}">
                <a16:creationId xmlns:a16="http://schemas.microsoft.com/office/drawing/2014/main" id="{8D135945-893B-A441-8E65-CECA415D3E17}"/>
              </a:ext>
            </a:extLst>
          </p:cNvPr>
          <p:cNvSpPr>
            <a:spLocks noGrp="1"/>
          </p:cNvSpPr>
          <p:nvPr>
            <p:ph sz="half" idx="1"/>
          </p:nvPr>
        </p:nvSpPr>
        <p:spPr>
          <a:xfrm>
            <a:off x="623636" y="1360170"/>
            <a:ext cx="4291264" cy="4994910"/>
          </a:xfrm>
          <a:ln w="38100">
            <a:solidFill>
              <a:schemeClr val="bg1">
                <a:lumMod val="85000"/>
              </a:schemeClr>
            </a:solidFill>
          </a:ln>
        </p:spPr>
        <p:txBody>
          <a:bodyPr anchor="ctr"/>
          <a:lstStyle/>
          <a:p>
            <a:pPr>
              <a:lnSpc>
                <a:spcPct val="130000"/>
              </a:lnSpc>
            </a:pPr>
            <a:r>
              <a:rPr lang="zh-CN" altLang="en-US" b="1" dirty="0"/>
              <a:t>时空块（</a:t>
            </a:r>
            <a:r>
              <a:rPr lang="en-US" altLang="zh-CN" b="1" dirty="0"/>
              <a:t>ST blocks</a:t>
            </a:r>
            <a:r>
              <a:rPr lang="zh-CN" altLang="en-US" b="1" dirty="0"/>
              <a:t>）</a:t>
            </a:r>
            <a:r>
              <a:rPr lang="zh-CN" altLang="en-US" dirty="0"/>
              <a:t>：</a:t>
            </a:r>
            <a:r>
              <a:rPr lang="en-US" altLang="zh-CN" dirty="0"/>
              <a:t>SA</a:t>
            </a:r>
            <a:r>
              <a:rPr lang="zh-CN" altLang="en-US" dirty="0"/>
              <a:t> 在每个时间点内关注 </a:t>
            </a:r>
            <a:r>
              <a:rPr lang="en-US" altLang="zh-CN" dirty="0"/>
              <a:t>Spatial</a:t>
            </a:r>
            <a:r>
              <a:rPr lang="zh-CN" altLang="en-US" dirty="0"/>
              <a:t> 上相邻 </a:t>
            </a:r>
            <a:r>
              <a:rPr lang="en-US" altLang="zh-CN" dirty="0"/>
              <a:t>Token</a:t>
            </a:r>
            <a:r>
              <a:rPr lang="zh-CN" altLang="en-US" dirty="0"/>
              <a:t>（只在 </a:t>
            </a:r>
            <a:r>
              <a:rPr lang="en-US" altLang="zh-CN" dirty="0"/>
              <a:t>1xHxW </a:t>
            </a:r>
            <a:r>
              <a:rPr lang="zh-CN" altLang="en-US" dirty="0"/>
              <a:t>计算 </a:t>
            </a:r>
            <a:r>
              <a:rPr lang="en-US" altLang="zh-CN" dirty="0"/>
              <a:t>Attention</a:t>
            </a:r>
            <a:r>
              <a:rPr lang="zh-CN" altLang="en-US" dirty="0"/>
              <a:t>）；</a:t>
            </a:r>
            <a:r>
              <a:rPr lang="en-US" altLang="zh-CN" dirty="0"/>
              <a:t>TA</a:t>
            </a:r>
            <a:r>
              <a:rPr lang="zh-CN" altLang="en-US" dirty="0"/>
              <a:t> 关注跨空间 </a:t>
            </a:r>
            <a:r>
              <a:rPr lang="en-US" altLang="zh-CN" dirty="0"/>
              <a:t>Token</a:t>
            </a:r>
            <a:r>
              <a:rPr lang="zh-CN" altLang="en-US" dirty="0"/>
              <a:t>（只在 </a:t>
            </a:r>
            <a:r>
              <a:rPr lang="en-US" altLang="zh-CN" dirty="0"/>
              <a:t>Tx1x1 </a:t>
            </a:r>
            <a:r>
              <a:rPr lang="zh-CN" altLang="en-US" dirty="0"/>
              <a:t>计算 </a:t>
            </a:r>
            <a:r>
              <a:rPr lang="en-US" altLang="zh-CN" dirty="0"/>
              <a:t>Attention</a:t>
            </a:r>
            <a:r>
              <a:rPr lang="zh-CN" altLang="en-US" dirty="0"/>
              <a:t>）。避免 </a:t>
            </a:r>
            <a:r>
              <a:rPr lang="en-US" altLang="zh-CN" dirty="0" err="1"/>
              <a:t>TxHxW</a:t>
            </a:r>
            <a:r>
              <a:rPr lang="zh-CN" altLang="en-US" dirty="0"/>
              <a:t>的矩阵计算复杂度。</a:t>
            </a:r>
          </a:p>
          <a:p>
            <a:pPr>
              <a:lnSpc>
                <a:spcPct val="130000"/>
              </a:lnSpc>
            </a:pPr>
            <a:r>
              <a:rPr lang="zh-CN" altLang="en-US" b="1" dirty="0"/>
              <a:t>线性计算复杂度</a:t>
            </a:r>
            <a:r>
              <a:rPr lang="zh-CN" altLang="en-US" dirty="0"/>
              <a:t>：计算复杂度与视频帧数线性相关，而非平方关系，高效处理长视频序列。</a:t>
            </a:r>
          </a:p>
          <a:p>
            <a:pPr>
              <a:lnSpc>
                <a:spcPct val="130000"/>
              </a:lnSpc>
            </a:pPr>
            <a:r>
              <a:rPr lang="zh-CN" altLang="en-US" b="1" dirty="0"/>
              <a:t>前馈层</a:t>
            </a:r>
            <a:r>
              <a:rPr lang="zh-CN" altLang="en-US" dirty="0"/>
              <a:t>：空间和时间处理之后再执行 </a:t>
            </a:r>
            <a:r>
              <a:rPr lang="en-US" altLang="zh-CN" dirty="0"/>
              <a:t>FFN</a:t>
            </a:r>
            <a:r>
              <a:rPr lang="zh-CN" altLang="en-US" dirty="0"/>
              <a:t> 。有助于模型处理更复杂的组件，并显著提升了性能。</a:t>
            </a:r>
          </a:p>
        </p:txBody>
      </p:sp>
      <p:pic>
        <p:nvPicPr>
          <p:cNvPr id="6" name="图片 5">
            <a:extLst>
              <a:ext uri="{FF2B5EF4-FFF2-40B4-BE49-F238E27FC236}">
                <a16:creationId xmlns:a16="http://schemas.microsoft.com/office/drawing/2014/main" id="{3FAB1CF4-0BBF-D048-B63C-AAABC5D1F29F}"/>
              </a:ext>
            </a:extLst>
          </p:cNvPr>
          <p:cNvPicPr>
            <a:picLocks noChangeAspect="1"/>
          </p:cNvPicPr>
          <p:nvPr/>
        </p:nvPicPr>
        <p:blipFill>
          <a:blip r:embed="rId2"/>
          <a:stretch>
            <a:fillRect/>
          </a:stretch>
        </p:blipFill>
        <p:spPr>
          <a:xfrm>
            <a:off x="4997246" y="2581739"/>
            <a:ext cx="6661638" cy="3413061"/>
          </a:xfrm>
          <a:prstGeom prst="rect">
            <a:avLst/>
          </a:prstGeom>
        </p:spPr>
      </p:pic>
      <p:pic>
        <p:nvPicPr>
          <p:cNvPr id="7" name="图片 6">
            <a:extLst>
              <a:ext uri="{FF2B5EF4-FFF2-40B4-BE49-F238E27FC236}">
                <a16:creationId xmlns:a16="http://schemas.microsoft.com/office/drawing/2014/main" id="{840E1845-844F-3446-B72D-8BBF6D585646}"/>
              </a:ext>
            </a:extLst>
          </p:cNvPr>
          <p:cNvPicPr>
            <a:picLocks noChangeAspect="1"/>
          </p:cNvPicPr>
          <p:nvPr/>
        </p:nvPicPr>
        <p:blipFill>
          <a:blip r:embed="rId3"/>
          <a:stretch>
            <a:fillRect/>
          </a:stretch>
        </p:blipFill>
        <p:spPr>
          <a:xfrm>
            <a:off x="5115289" y="1336820"/>
            <a:ext cx="6425552" cy="912350"/>
          </a:xfrm>
          <a:prstGeom prst="rect">
            <a:avLst/>
          </a:prstGeom>
        </p:spPr>
      </p:pic>
    </p:spTree>
    <p:extLst>
      <p:ext uri="{BB962C8B-B14F-4D97-AF65-F5344CB8AC3E}">
        <p14:creationId xmlns:p14="http://schemas.microsoft.com/office/powerpoint/2010/main" val="448254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F772378-405C-A144-B69E-F24DE2F381F2}"/>
              </a:ext>
            </a:extLst>
          </p:cNvPr>
          <p:cNvSpPr>
            <a:spLocks noGrp="1"/>
          </p:cNvSpPr>
          <p:nvPr>
            <p:ph type="title"/>
          </p:nvPr>
        </p:nvSpPr>
        <p:spPr/>
        <p:txBody>
          <a:bodyPr/>
          <a:lstStyle/>
          <a:p>
            <a:r>
              <a:rPr lang="zh-CN" altLang="en-US" dirty="0"/>
              <a:t>潜在动作模型 </a:t>
            </a:r>
            <a:r>
              <a:rPr lang="en-US" altLang="zh-CN" dirty="0"/>
              <a:t>LAM</a:t>
            </a:r>
            <a:r>
              <a:rPr lang="zh-CN" altLang="en-US" dirty="0"/>
              <a:t>，</a:t>
            </a:r>
            <a:r>
              <a:rPr lang="en-US" altLang="zh-CN" dirty="0"/>
              <a:t> Latent Action Models</a:t>
            </a:r>
            <a:endParaRPr lang="zh-CN" altLang="en-US" dirty="0"/>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E3F1CDEC-C3B5-D14D-AC5D-F46E068AFBF2}"/>
                  </a:ext>
                </a:extLst>
              </p:cNvPr>
              <p:cNvSpPr>
                <a:spLocks noGrp="1"/>
              </p:cNvSpPr>
              <p:nvPr>
                <p:ph sz="half" idx="1"/>
              </p:nvPr>
            </p:nvSpPr>
            <p:spPr/>
            <p:txBody>
              <a:bodyPr/>
              <a:lstStyle/>
              <a:p>
                <a:r>
                  <a:rPr lang="en-US" altLang="zh-CN" dirty="0">
                    <a:solidFill>
                      <a:srgbClr val="C00000"/>
                    </a:solidFill>
                  </a:rPr>
                  <a:t>LAM encoder</a:t>
                </a:r>
                <a:r>
                  <a:rPr lang="zh-CN" altLang="en-US" dirty="0">
                    <a:solidFill>
                      <a:srgbClr val="C00000"/>
                    </a:solidFill>
                  </a:rPr>
                  <a:t>：</a:t>
                </a:r>
                <a:r>
                  <a:rPr lang="zh-CN" altLang="en-US" dirty="0"/>
                  <a:t>输入</a:t>
                </a:r>
                <a:r>
                  <a:rPr lang="en-US" altLang="zh-CN" dirty="0"/>
                  <a:t>1:t</a:t>
                </a:r>
                <a:r>
                  <a:rPr lang="zh-CN" altLang="en-US" dirty="0"/>
                  <a:t> 帧图像和 </a:t>
                </a:r>
                <a:r>
                  <a:rPr lang="en-US" altLang="zh-CN" dirty="0"/>
                  <a:t>t+1</a:t>
                </a:r>
                <a:r>
                  <a:rPr lang="zh-CN" altLang="en-US" dirty="0"/>
                  <a:t> 帧图像，通过 </a:t>
                </a:r>
                <a:r>
                  <a:rPr lang="en-US" altLang="zh-CN" dirty="0"/>
                  <a:t>ST-Transformer</a:t>
                </a:r>
                <a:r>
                  <a:rPr lang="zh-CN" altLang="en-US" dirty="0"/>
                  <a:t>，生成连续动作概率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e>
                      <m:sub>
                        <m:r>
                          <a:rPr lang="en-US" altLang="zh-CN" b="0" i="1" smtClean="0">
                            <a:latin typeface="Cambria Math" panose="02040503050406030204" pitchFamily="18" charset="0"/>
                          </a:rPr>
                          <m:t>1:</m:t>
                        </m:r>
                        <m:r>
                          <a:rPr lang="en-US" altLang="zh-CN" b="0" i="1" smtClean="0">
                            <a:latin typeface="Cambria Math" panose="02040503050406030204" pitchFamily="18" charset="0"/>
                          </a:rPr>
                          <m:t>𝑡</m:t>
                        </m:r>
                      </m:sub>
                    </m:sSub>
                  </m:oMath>
                </a14:m>
                <a:r>
                  <a:rPr lang="zh-CN" altLang="en-US" dirty="0"/>
                  <a:t>；</a:t>
                </a:r>
                <a:endParaRPr lang="en-US" altLang="zh-CN" dirty="0"/>
              </a:p>
              <a:p>
                <a:r>
                  <a:rPr lang="en-US" altLang="zh-CN" dirty="0">
                    <a:solidFill>
                      <a:srgbClr val="C00000"/>
                    </a:solidFill>
                  </a:rPr>
                  <a:t>LAM decoder</a:t>
                </a:r>
                <a:r>
                  <a:rPr lang="zh-CN" altLang="en-US" dirty="0">
                    <a:solidFill>
                      <a:srgbClr val="C00000"/>
                    </a:solidFill>
                  </a:rPr>
                  <a:t>：</a:t>
                </a:r>
                <a:r>
                  <a:rPr lang="zh-CN" altLang="en-US" dirty="0"/>
                  <a:t>输入</a:t>
                </a:r>
                <a:r>
                  <a:rPr lang="en-US" altLang="zh-CN" dirty="0"/>
                  <a:t>1:t</a:t>
                </a:r>
                <a:r>
                  <a:rPr lang="zh-CN" altLang="en-US" dirty="0"/>
                  <a:t> 帧图像和前面帧动作概率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b>
                        <m:r>
                          <a:rPr lang="en-US" altLang="zh-CN" i="1">
                            <a:latin typeface="Cambria Math" panose="02040503050406030204" pitchFamily="18" charset="0"/>
                          </a:rPr>
                          <m:t>1:</m:t>
                        </m:r>
                        <m:r>
                          <a:rPr lang="en-US" altLang="zh-CN" i="1">
                            <a:latin typeface="Cambria Math" panose="02040503050406030204" pitchFamily="18" charset="0"/>
                          </a:rPr>
                          <m:t>𝑡</m:t>
                        </m:r>
                      </m:sub>
                    </m:sSub>
                  </m:oMath>
                </a14:m>
                <a:r>
                  <a:rPr lang="zh-CN" altLang="en-US" dirty="0"/>
                  <a:t>，预测 </a:t>
                </a:r>
                <a:r>
                  <a:rPr lang="en-US" altLang="zh-CN" dirty="0"/>
                  <a:t>t+1 </a:t>
                </a:r>
                <a:r>
                  <a:rPr lang="zh-CN" altLang="en-US" dirty="0"/>
                  <a:t>帧图像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a14:m>
                <a:r>
                  <a:rPr lang="zh-CN" altLang="en-US" dirty="0"/>
                  <a:t>；</a:t>
                </a:r>
              </a:p>
            </p:txBody>
          </p:sp>
        </mc:Choice>
        <mc:Fallback xmlns="">
          <p:sp>
            <p:nvSpPr>
              <p:cNvPr id="5" name="内容占位符 4">
                <a:extLst>
                  <a:ext uri="{FF2B5EF4-FFF2-40B4-BE49-F238E27FC236}">
                    <a16:creationId xmlns:a16="http://schemas.microsoft.com/office/drawing/2014/main" id="{E3F1CDEC-C3B5-D14D-AC5D-F46E068AFBF2}"/>
                  </a:ext>
                </a:extLst>
              </p:cNvPr>
              <p:cNvSpPr>
                <a:spLocks noGrp="1" noRot="1" noChangeAspect="1" noMove="1" noResize="1" noEditPoints="1" noAdjustHandles="1" noChangeArrowheads="1" noChangeShapeType="1" noTextEdit="1"/>
              </p:cNvSpPr>
              <p:nvPr>
                <p:ph sz="half" idx="1"/>
              </p:nvPr>
            </p:nvSpPr>
            <p:spPr>
              <a:blipFill>
                <a:blip r:embed="rId2"/>
                <a:stretch>
                  <a:fillRect l="-347"/>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318CA2B7-109E-C641-AF0C-934CD5B3FD38}"/>
              </a:ext>
            </a:extLst>
          </p:cNvPr>
          <p:cNvPicPr>
            <a:picLocks noChangeAspect="1"/>
          </p:cNvPicPr>
          <p:nvPr/>
        </p:nvPicPr>
        <p:blipFill>
          <a:blip r:embed="rId3"/>
          <a:stretch>
            <a:fillRect/>
          </a:stretch>
        </p:blipFill>
        <p:spPr>
          <a:xfrm>
            <a:off x="865351" y="3429000"/>
            <a:ext cx="7531100" cy="2362200"/>
          </a:xfrm>
          <a:prstGeom prst="rect">
            <a:avLst/>
          </a:prstGeom>
        </p:spPr>
      </p:pic>
      <p:pic>
        <p:nvPicPr>
          <p:cNvPr id="7" name="图片 6">
            <a:extLst>
              <a:ext uri="{FF2B5EF4-FFF2-40B4-BE49-F238E27FC236}">
                <a16:creationId xmlns:a16="http://schemas.microsoft.com/office/drawing/2014/main" id="{D2FA9BF9-9D46-3840-AA31-CCAB4A4D004D}"/>
              </a:ext>
            </a:extLst>
          </p:cNvPr>
          <p:cNvPicPr>
            <a:picLocks noChangeAspect="1"/>
          </p:cNvPicPr>
          <p:nvPr/>
        </p:nvPicPr>
        <p:blipFill>
          <a:blip r:embed="rId4"/>
          <a:stretch>
            <a:fillRect/>
          </a:stretch>
        </p:blipFill>
        <p:spPr>
          <a:xfrm>
            <a:off x="9071847" y="3506748"/>
            <a:ext cx="2501281" cy="2284452"/>
          </a:xfrm>
          <a:prstGeom prst="rect">
            <a:avLst/>
          </a:prstGeom>
        </p:spPr>
      </p:pic>
    </p:spTree>
    <p:extLst>
      <p:ext uri="{BB962C8B-B14F-4D97-AF65-F5344CB8AC3E}">
        <p14:creationId xmlns:p14="http://schemas.microsoft.com/office/powerpoint/2010/main" val="2865126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ABC902-8E03-DB47-A6D1-4587F68DA80D}"/>
              </a:ext>
            </a:extLst>
          </p:cNvPr>
          <p:cNvSpPr>
            <a:spLocks noGrp="1"/>
          </p:cNvSpPr>
          <p:nvPr>
            <p:ph type="title"/>
          </p:nvPr>
        </p:nvSpPr>
        <p:spPr/>
        <p:txBody>
          <a:bodyPr/>
          <a:lstStyle/>
          <a:p>
            <a:r>
              <a:rPr lang="zh-CN" altLang="en-US" dirty="0">
                <a:latin typeface="+mj-ea"/>
                <a:sym typeface="Huawei Sans" panose="020C0503030203020204" pitchFamily="34" charset="0"/>
              </a:rPr>
              <a:t>关于本内容</a:t>
            </a:r>
            <a:endParaRPr lang="zh-CN" altLang="en-US" dirty="0"/>
          </a:p>
        </p:txBody>
      </p:sp>
      <p:sp>
        <p:nvSpPr>
          <p:cNvPr id="3" name="内容占位符 2">
            <a:extLst>
              <a:ext uri="{FF2B5EF4-FFF2-40B4-BE49-F238E27FC236}">
                <a16:creationId xmlns:a16="http://schemas.microsoft.com/office/drawing/2014/main" id="{C28E275F-E2FC-CB4B-BF84-40CABBAE680B}"/>
              </a:ext>
            </a:extLst>
          </p:cNvPr>
          <p:cNvSpPr>
            <a:spLocks noGrp="1"/>
          </p:cNvSpPr>
          <p:nvPr>
            <p:ph sz="half" idx="1"/>
          </p:nvPr>
        </p:nvSpPr>
        <p:spPr/>
        <p:txBody>
          <a:bodyPr anchor="t"/>
          <a:lstStyle/>
          <a:p>
            <a:pPr marL="696306" lvl="1" indent="-457200">
              <a:lnSpc>
                <a:spcPct val="200000"/>
              </a:lnSpc>
              <a:buFont typeface="+mj-lt"/>
              <a:buAutoNum type="arabicPeriod"/>
            </a:pPr>
            <a:r>
              <a:rPr lang="zh-CN" altLang="en-US" sz="2400" dirty="0">
                <a:latin typeface="Gill Sans MT" panose="020B0502020104020203" pitchFamily="34" charset="0"/>
              </a:rPr>
              <a:t>世界模型之争与定义</a:t>
            </a:r>
          </a:p>
          <a:p>
            <a:pPr marL="696306" lvl="1" indent="-457200">
              <a:lnSpc>
                <a:spcPct val="200000"/>
              </a:lnSpc>
              <a:buFont typeface="+mj-lt"/>
              <a:buAutoNum type="arabicPeriod"/>
            </a:pPr>
            <a:r>
              <a:rPr lang="en-US" altLang="zh-CN" sz="2400" dirty="0">
                <a:latin typeface="Gill Sans MT" panose="020B0502020104020203" pitchFamily="34" charset="0"/>
              </a:rPr>
              <a:t>Google</a:t>
            </a:r>
            <a:r>
              <a:rPr lang="zh-CN" altLang="en-US" sz="2400" dirty="0">
                <a:latin typeface="Gill Sans MT" panose="020B0502020104020203" pitchFamily="34" charset="0"/>
              </a:rPr>
              <a:t>：</a:t>
            </a:r>
            <a:r>
              <a:rPr lang="en-US" altLang="zh-CN" sz="2400" dirty="0">
                <a:latin typeface="Gill Sans MT" panose="020B0502020104020203" pitchFamily="34" charset="0"/>
              </a:rPr>
              <a:t>Genie</a:t>
            </a:r>
            <a:r>
              <a:rPr lang="zh-CN" altLang="en-US" sz="2400" dirty="0">
                <a:latin typeface="Gill Sans MT" panose="020B0502020104020203" pitchFamily="34" charset="0"/>
              </a:rPr>
              <a:t> 技术解读</a:t>
            </a:r>
            <a:endParaRPr lang="en-US" altLang="zh-CN" sz="2400" dirty="0">
              <a:latin typeface="Gill Sans MT" panose="020B0502020104020203" pitchFamily="34" charset="0"/>
            </a:endParaRPr>
          </a:p>
          <a:p>
            <a:pPr marL="696306" lvl="1" indent="-457200">
              <a:lnSpc>
                <a:spcPct val="200000"/>
              </a:lnSpc>
              <a:buFont typeface="+mj-lt"/>
              <a:buAutoNum type="arabicPeriod"/>
            </a:pPr>
            <a:r>
              <a:rPr lang="en-US" altLang="zh-CN" sz="2400" dirty="0">
                <a:latin typeface="Gill Sans MT" panose="020B0502020104020203" pitchFamily="34" charset="0"/>
              </a:rPr>
              <a:t>META</a:t>
            </a:r>
            <a:r>
              <a:rPr lang="zh-CN" altLang="en-US" sz="2400" dirty="0">
                <a:latin typeface="Gill Sans MT" panose="020B0502020104020203" pitchFamily="34" charset="0"/>
              </a:rPr>
              <a:t>：</a:t>
            </a:r>
            <a:r>
              <a:rPr lang="en-US" altLang="zh-CN" sz="2400" dirty="0">
                <a:latin typeface="Gill Sans MT" panose="020B0502020104020203" pitchFamily="34" charset="0"/>
              </a:rPr>
              <a:t>I-JEPA</a:t>
            </a:r>
            <a:r>
              <a:rPr lang="zh-CN" altLang="en-US" sz="2400" dirty="0">
                <a:latin typeface="Gill Sans MT" panose="020B0502020104020203" pitchFamily="34" charset="0"/>
              </a:rPr>
              <a:t> 到 </a:t>
            </a:r>
            <a:r>
              <a:rPr lang="en-US" altLang="zh-CN" sz="2400" dirty="0">
                <a:latin typeface="Gill Sans MT" panose="020B0502020104020203" pitchFamily="34" charset="0"/>
              </a:rPr>
              <a:t>V-JEPA</a:t>
            </a:r>
            <a:r>
              <a:rPr lang="zh-CN" altLang="en-US" sz="2400" dirty="0">
                <a:latin typeface="Gill Sans MT" panose="020B0502020104020203" pitchFamily="34" charset="0"/>
              </a:rPr>
              <a:t> 技术解读</a:t>
            </a:r>
            <a:endParaRPr lang="en-US" altLang="zh-CN" sz="2400" dirty="0">
              <a:latin typeface="Gill Sans MT" panose="020B0502020104020203" pitchFamily="34" charset="0"/>
            </a:endParaRPr>
          </a:p>
          <a:p>
            <a:pPr marL="696306" lvl="1" indent="-457200">
              <a:lnSpc>
                <a:spcPct val="200000"/>
              </a:lnSpc>
              <a:buFont typeface="+mj-lt"/>
              <a:buAutoNum type="arabicPeriod"/>
            </a:pPr>
            <a:r>
              <a:rPr lang="zh-CN" altLang="en-US" sz="2400" dirty="0">
                <a:latin typeface="Gill Sans MT" panose="020B0502020104020203" pitchFamily="34" charset="0"/>
              </a:rPr>
              <a:t>总结与思考：谁才是世界模型的未来？</a:t>
            </a:r>
            <a:endParaRPr lang="en-US" altLang="zh-CN" sz="2400" dirty="0">
              <a:latin typeface="Gill Sans MT" panose="020B0502020104020203" pitchFamily="34" charset="0"/>
            </a:endParaRPr>
          </a:p>
          <a:p>
            <a:pPr marL="696306" lvl="1" indent="-457200">
              <a:lnSpc>
                <a:spcPct val="200000"/>
              </a:lnSpc>
              <a:buFont typeface="+mj-lt"/>
              <a:buAutoNum type="arabicPeriod"/>
            </a:pPr>
            <a:endParaRPr lang="en-US" altLang="zh-CN" sz="2400" dirty="0">
              <a:latin typeface="Gill Sans MT" panose="020B0502020104020203" pitchFamily="34" charset="0"/>
            </a:endParaRPr>
          </a:p>
        </p:txBody>
      </p:sp>
    </p:spTree>
    <p:extLst>
      <p:ext uri="{BB962C8B-B14F-4D97-AF65-F5344CB8AC3E}">
        <p14:creationId xmlns:p14="http://schemas.microsoft.com/office/powerpoint/2010/main" val="3308736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F772378-405C-A144-B69E-F24DE2F381F2}"/>
              </a:ext>
            </a:extLst>
          </p:cNvPr>
          <p:cNvSpPr>
            <a:spLocks noGrp="1"/>
          </p:cNvSpPr>
          <p:nvPr>
            <p:ph type="title"/>
          </p:nvPr>
        </p:nvSpPr>
        <p:spPr/>
        <p:txBody>
          <a:bodyPr/>
          <a:lstStyle/>
          <a:p>
            <a:r>
              <a:rPr lang="zh-CN" altLang="en-US" dirty="0"/>
              <a:t>视频分词器 </a:t>
            </a:r>
            <a:r>
              <a:rPr lang="en-US" altLang="zh-CN" dirty="0"/>
              <a:t>SVT</a:t>
            </a:r>
            <a:r>
              <a:rPr lang="zh-CN" altLang="en-US" dirty="0"/>
              <a:t>，</a:t>
            </a:r>
            <a:r>
              <a:rPr lang="en-US" altLang="zh-CN" dirty="0"/>
              <a:t> Spatiotemporal Video Tokenizer</a:t>
            </a:r>
            <a:endParaRPr lang="zh-CN" altLang="en-US" dirty="0"/>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E3F1CDEC-C3B5-D14D-AC5D-F46E068AFBF2}"/>
                  </a:ext>
                </a:extLst>
              </p:cNvPr>
              <p:cNvSpPr>
                <a:spLocks noGrp="1"/>
              </p:cNvSpPr>
              <p:nvPr>
                <p:ph sz="half" idx="1"/>
              </p:nvPr>
            </p:nvSpPr>
            <p:spPr/>
            <p:txBody>
              <a:bodyPr/>
              <a:lstStyle/>
              <a:p>
                <a:r>
                  <a:rPr lang="zh-CN" altLang="en-US" dirty="0"/>
                  <a:t>采用 </a:t>
                </a:r>
                <a:r>
                  <a:rPr lang="en-US" altLang="zh-CN" dirty="0"/>
                  <a:t>VQ-VAE</a:t>
                </a:r>
                <a:r>
                  <a:rPr lang="zh-CN" altLang="en-US" dirty="0"/>
                  <a:t> 训练方式，网络结构使用 </a:t>
                </a:r>
                <a:r>
                  <a:rPr lang="en-US" altLang="zh-CN" dirty="0"/>
                  <a:t>ST-Transformer</a:t>
                </a:r>
                <a:r>
                  <a:rPr lang="zh-CN" altLang="en-US" dirty="0"/>
                  <a:t>，让交互过程在视频的离散表示空间。</a:t>
                </a:r>
                <a:endParaRPr lang="en-US" altLang="zh-CN" dirty="0"/>
              </a:p>
              <a:p>
                <a:r>
                  <a:rPr lang="en-US" altLang="zh-CN" dirty="0" err="1"/>
                  <a:t>TxHxWxC</a:t>
                </a:r>
                <a:r>
                  <a:rPr lang="en-US" altLang="zh-CN" dirty="0"/>
                  <a:t> </a:t>
                </a:r>
                <a:r>
                  <a:rPr lang="zh-CN" altLang="en-US" dirty="0"/>
                  <a:t>维视频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i="1">
                            <a:latin typeface="Cambria Math" panose="02040503050406030204" pitchFamily="18" charset="0"/>
                          </a:rPr>
                          <m:t>1:</m:t>
                        </m:r>
                        <m:r>
                          <a:rPr lang="en-US" altLang="zh-CN" b="0" i="1" smtClean="0">
                            <a:latin typeface="Cambria Math" panose="02040503050406030204" pitchFamily="18" charset="0"/>
                          </a:rPr>
                          <m:t>𝑇</m:t>
                        </m:r>
                      </m:sub>
                    </m:sSub>
                  </m:oMath>
                </a14:m>
                <a:r>
                  <a:rPr lang="zh-CN" altLang="en-US" dirty="0"/>
                  <a:t> 作为输入，每帧生成 </a:t>
                </a:r>
                <a:r>
                  <a:rPr lang="en-US" altLang="zh-CN" dirty="0"/>
                  <a:t>D</a:t>
                </a:r>
                <a:r>
                  <a:rPr lang="zh-CN" altLang="en-US" dirty="0"/>
                  <a:t> 维离散表示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i="1">
                            <a:latin typeface="Cambria Math" panose="02040503050406030204" pitchFamily="18" charset="0"/>
                          </a:rPr>
                          <m:t>1:</m:t>
                        </m:r>
                        <m:r>
                          <a:rPr lang="en-US" altLang="zh-CN" i="1">
                            <a:latin typeface="Cambria Math" panose="02040503050406030204" pitchFamily="18" charset="0"/>
                          </a:rPr>
                          <m:t>𝑇</m:t>
                        </m:r>
                      </m:sub>
                    </m:sSub>
                    <m:r>
                      <a:rPr lang="zh-CN" altLang="en-US" dirty="0">
                        <a:latin typeface="Cambria Math" panose="02040503050406030204" pitchFamily="18" charset="0"/>
                      </a:rPr>
                      <m:t>（</m:t>
                    </m:r>
                  </m:oMath>
                </a14:m>
                <a:r>
                  <a:rPr lang="zh-CN" altLang="en-US" dirty="0"/>
                  <a:t>转为长度 </a:t>
                </a:r>
                <a:r>
                  <a:rPr lang="en-US" altLang="zh-CN" dirty="0"/>
                  <a:t>T </a:t>
                </a:r>
                <a:r>
                  <a:rPr lang="zh-CN" altLang="en-US" dirty="0"/>
                  <a:t>离散 </a:t>
                </a:r>
                <a:r>
                  <a:rPr lang="en-US" altLang="zh-CN" dirty="0"/>
                  <a:t>Tokens</a:t>
                </a:r>
                <a:r>
                  <a:rPr lang="zh-CN" altLang="en-US" dirty="0"/>
                  <a:t>）。</a:t>
                </a:r>
              </a:p>
            </p:txBody>
          </p:sp>
        </mc:Choice>
        <mc:Fallback xmlns="">
          <p:sp>
            <p:nvSpPr>
              <p:cNvPr id="5" name="内容占位符 4">
                <a:extLst>
                  <a:ext uri="{FF2B5EF4-FFF2-40B4-BE49-F238E27FC236}">
                    <a16:creationId xmlns:a16="http://schemas.microsoft.com/office/drawing/2014/main" id="{E3F1CDEC-C3B5-D14D-AC5D-F46E068AFBF2}"/>
                  </a:ext>
                </a:extLst>
              </p:cNvPr>
              <p:cNvSpPr>
                <a:spLocks noGrp="1" noRot="1" noChangeAspect="1" noMove="1" noResize="1" noEditPoints="1" noAdjustHandles="1" noChangeArrowheads="1" noChangeShapeType="1" noTextEdit="1"/>
              </p:cNvSpPr>
              <p:nvPr>
                <p:ph sz="half" idx="1"/>
              </p:nvPr>
            </p:nvSpPr>
            <p:spPr>
              <a:blipFill>
                <a:blip r:embed="rId2"/>
                <a:stretch>
                  <a:fillRect l="-347"/>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4D3EE2DF-4F66-1A45-87A6-086BCEAD4292}"/>
              </a:ext>
            </a:extLst>
          </p:cNvPr>
          <p:cNvPicPr>
            <a:picLocks noChangeAspect="1"/>
          </p:cNvPicPr>
          <p:nvPr/>
        </p:nvPicPr>
        <p:blipFill>
          <a:blip r:embed="rId3"/>
          <a:stretch>
            <a:fillRect/>
          </a:stretch>
        </p:blipFill>
        <p:spPr>
          <a:xfrm>
            <a:off x="623635" y="3949065"/>
            <a:ext cx="8468663" cy="1786217"/>
          </a:xfrm>
          <a:prstGeom prst="rect">
            <a:avLst/>
          </a:prstGeom>
        </p:spPr>
      </p:pic>
      <p:pic>
        <p:nvPicPr>
          <p:cNvPr id="3" name="图片 2">
            <a:extLst>
              <a:ext uri="{FF2B5EF4-FFF2-40B4-BE49-F238E27FC236}">
                <a16:creationId xmlns:a16="http://schemas.microsoft.com/office/drawing/2014/main" id="{A64AF000-3771-7942-971F-ADBD55748244}"/>
              </a:ext>
            </a:extLst>
          </p:cNvPr>
          <p:cNvPicPr>
            <a:picLocks noChangeAspect="1"/>
          </p:cNvPicPr>
          <p:nvPr/>
        </p:nvPicPr>
        <p:blipFill>
          <a:blip r:embed="rId4"/>
          <a:stretch>
            <a:fillRect/>
          </a:stretch>
        </p:blipFill>
        <p:spPr>
          <a:xfrm>
            <a:off x="9600804" y="3794735"/>
            <a:ext cx="1799870" cy="1849107"/>
          </a:xfrm>
          <a:prstGeom prst="rect">
            <a:avLst/>
          </a:prstGeom>
        </p:spPr>
      </p:pic>
    </p:spTree>
    <p:extLst>
      <p:ext uri="{BB962C8B-B14F-4D97-AF65-F5344CB8AC3E}">
        <p14:creationId xmlns:p14="http://schemas.microsoft.com/office/powerpoint/2010/main" val="3178833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F772378-405C-A144-B69E-F24DE2F381F2}"/>
              </a:ext>
            </a:extLst>
          </p:cNvPr>
          <p:cNvSpPr>
            <a:spLocks noGrp="1"/>
          </p:cNvSpPr>
          <p:nvPr>
            <p:ph type="title"/>
          </p:nvPr>
        </p:nvSpPr>
        <p:spPr/>
        <p:txBody>
          <a:bodyPr/>
          <a:lstStyle/>
          <a:p>
            <a:r>
              <a:rPr lang="zh-CN" altLang="en-US" dirty="0"/>
              <a:t>潜在动态模型 </a:t>
            </a:r>
            <a:r>
              <a:rPr lang="en-US" altLang="zh-CN" dirty="0"/>
              <a:t>DM</a:t>
            </a:r>
            <a:r>
              <a:rPr lang="zh-CN" altLang="en-US" dirty="0"/>
              <a:t>，</a:t>
            </a:r>
            <a:r>
              <a:rPr lang="en-US" altLang="zh-CN" dirty="0"/>
              <a:t>Dynamics Model</a:t>
            </a:r>
            <a:endParaRPr lang="zh-CN" altLang="en-US" dirty="0"/>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E3F1CDEC-C3B5-D14D-AC5D-F46E068AFBF2}"/>
                  </a:ext>
                </a:extLst>
              </p:cNvPr>
              <p:cNvSpPr>
                <a:spLocks noGrp="1"/>
              </p:cNvSpPr>
              <p:nvPr>
                <p:ph sz="half" idx="1"/>
              </p:nvPr>
            </p:nvSpPr>
            <p:spPr/>
            <p:txBody>
              <a:bodyPr/>
              <a:lstStyle/>
              <a:p>
                <a:r>
                  <a:rPr lang="zh-CN" altLang="en-US" dirty="0"/>
                  <a:t>模型：</a:t>
                </a:r>
                <a:r>
                  <a:rPr lang="en-US" altLang="zh-CN" dirty="0"/>
                  <a:t>decoder-only </a:t>
                </a:r>
                <a:r>
                  <a:rPr lang="zh-CN" altLang="en-US" dirty="0"/>
                  <a:t>的 </a:t>
                </a:r>
                <a:r>
                  <a:rPr lang="en-US" altLang="zh-CN" dirty="0" err="1"/>
                  <a:t>MaskGIT</a:t>
                </a:r>
                <a:r>
                  <a:rPr lang="en-US" altLang="zh-CN" dirty="0"/>
                  <a:t> (Chang et al., 2022) ST-Transformer</a:t>
                </a:r>
                <a:r>
                  <a:rPr lang="zh-CN" altLang="en-US" dirty="0"/>
                  <a:t>；输入 </a:t>
                </a:r>
                <a:r>
                  <a:rPr lang="en-US" altLang="zh-CN" dirty="0"/>
                  <a:t>Tokenizer</a:t>
                </a:r>
                <a:r>
                  <a:rPr lang="zh-CN" altLang="en-US" dirty="0"/>
                  <a:t> 后的视频空间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1:</m:t>
                        </m:r>
                        <m:r>
                          <m:rPr>
                            <m:sty m:val="p"/>
                          </m:rPr>
                          <a:rPr lang="en-US" altLang="zh-CN" i="1">
                            <a:latin typeface="Cambria Math" panose="02040503050406030204" pitchFamily="18" charset="0"/>
                          </a:rPr>
                          <m:t>t</m:t>
                        </m:r>
                        <m:r>
                          <a:rPr lang="en-US" altLang="zh-CN" i="1">
                            <a:latin typeface="Cambria Math" panose="02040503050406030204" pitchFamily="18" charset="0"/>
                          </a:rPr>
                          <m:t>−1</m:t>
                        </m:r>
                      </m:sub>
                    </m:sSub>
                  </m:oMath>
                </a14:m>
                <a:r>
                  <a:rPr lang="zh-CN" altLang="en-US" dirty="0"/>
                  <a:t> 和动态概率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b>
                        <m:r>
                          <a:rPr lang="en-US" altLang="zh-CN" i="1">
                            <a:latin typeface="Cambria Math" panose="02040503050406030204" pitchFamily="18" charset="0"/>
                          </a:rPr>
                          <m:t>1:</m:t>
                        </m:r>
                        <m:r>
                          <a:rPr lang="en-US" altLang="zh-CN" i="1">
                            <a:latin typeface="Cambria Math" panose="02040503050406030204" pitchFamily="18" charset="0"/>
                          </a:rPr>
                          <m:t>𝑡</m:t>
                        </m:r>
                      </m:sub>
                    </m:sSub>
                  </m:oMath>
                </a14:m>
                <a:r>
                  <a:rPr lang="zh-CN" altLang="en-US" dirty="0"/>
                  <a:t>，输出下一帧的</a:t>
                </a:r>
                <a:r>
                  <a:rPr lang="en-US" altLang="zh-CN" dirty="0"/>
                  <a:t>Tokenizer</a:t>
                </a:r>
                <a:r>
                  <a:rPr lang="zh-CN" altLang="en-US" dirty="0"/>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𝑧</m:t>
                            </m:r>
                          </m:e>
                        </m:acc>
                      </m:e>
                      <m:sub>
                        <m:r>
                          <a:rPr lang="en-US" altLang="zh-CN" b="0" i="1" smtClean="0">
                            <a:latin typeface="Cambria Math" panose="02040503050406030204" pitchFamily="18" charset="0"/>
                          </a:rPr>
                          <m:t>2:</m:t>
                        </m:r>
                        <m:r>
                          <a:rPr lang="en-US" altLang="zh-CN" i="1">
                            <a:latin typeface="Cambria Math" panose="02040503050406030204" pitchFamily="18" charset="0"/>
                          </a:rPr>
                          <m:t>𝑡</m:t>
                        </m:r>
                      </m:sub>
                    </m:sSub>
                  </m:oMath>
                </a14:m>
                <a:r>
                  <a:rPr lang="zh-CN" altLang="en-US" dirty="0"/>
                  <a:t> 和真实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𝑧</m:t>
                            </m:r>
                          </m:e>
                        </m:acc>
                      </m:e>
                      <m:sub>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i="1">
                            <a:latin typeface="Cambria Math" panose="02040503050406030204" pitchFamily="18" charset="0"/>
                          </a:rPr>
                          <m:t>𝑡</m:t>
                        </m:r>
                      </m:sub>
                    </m:sSub>
                    <m:r>
                      <a:rPr lang="en-US" altLang="zh-CN" i="1">
                        <a:latin typeface="Cambria Math" panose="02040503050406030204" pitchFamily="18" charset="0"/>
                      </a:rPr>
                      <m:t> </m:t>
                    </m:r>
                  </m:oMath>
                </a14:m>
                <a:r>
                  <a:rPr lang="zh-CN" altLang="en-US" dirty="0"/>
                  <a:t>进行比较计算 </a:t>
                </a:r>
                <a:r>
                  <a:rPr lang="en-US" altLang="zh-CN" dirty="0"/>
                  <a:t>Loss</a:t>
                </a:r>
                <a:r>
                  <a:rPr lang="zh-CN" altLang="en-US" dirty="0"/>
                  <a:t>。</a:t>
                </a:r>
              </a:p>
              <a:p>
                <a:endParaRPr lang="zh-CN" altLang="en-US" dirty="0"/>
              </a:p>
            </p:txBody>
          </p:sp>
        </mc:Choice>
        <mc:Fallback xmlns="">
          <p:sp>
            <p:nvSpPr>
              <p:cNvPr id="5" name="内容占位符 4">
                <a:extLst>
                  <a:ext uri="{FF2B5EF4-FFF2-40B4-BE49-F238E27FC236}">
                    <a16:creationId xmlns:a16="http://schemas.microsoft.com/office/drawing/2014/main" id="{E3F1CDEC-C3B5-D14D-AC5D-F46E068AFBF2}"/>
                  </a:ext>
                </a:extLst>
              </p:cNvPr>
              <p:cNvSpPr>
                <a:spLocks noGrp="1" noRot="1" noChangeAspect="1" noMove="1" noResize="1" noEditPoints="1" noAdjustHandles="1" noChangeArrowheads="1" noChangeShapeType="1" noTextEdit="1"/>
              </p:cNvSpPr>
              <p:nvPr>
                <p:ph sz="half" idx="1"/>
              </p:nvPr>
            </p:nvSpPr>
            <p:spPr>
              <a:blipFill>
                <a:blip r:embed="rId2"/>
                <a:stretch>
                  <a:fillRect l="-347" r="-116"/>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91424DC9-5E73-354F-AF27-E56A0CFB2918}"/>
              </a:ext>
            </a:extLst>
          </p:cNvPr>
          <p:cNvPicPr>
            <a:picLocks noChangeAspect="1"/>
          </p:cNvPicPr>
          <p:nvPr/>
        </p:nvPicPr>
        <p:blipFill>
          <a:blip r:embed="rId3"/>
          <a:stretch>
            <a:fillRect/>
          </a:stretch>
        </p:blipFill>
        <p:spPr>
          <a:xfrm>
            <a:off x="2828771" y="3150870"/>
            <a:ext cx="6553200" cy="2933700"/>
          </a:xfrm>
          <a:prstGeom prst="rect">
            <a:avLst/>
          </a:prstGeom>
        </p:spPr>
      </p:pic>
    </p:spTree>
    <p:extLst>
      <p:ext uri="{BB962C8B-B14F-4D97-AF65-F5344CB8AC3E}">
        <p14:creationId xmlns:p14="http://schemas.microsoft.com/office/powerpoint/2010/main" val="3660078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AE744E7-0500-3649-9323-95D22F25D401}"/>
              </a:ext>
            </a:extLst>
          </p:cNvPr>
          <p:cNvSpPr>
            <a:spLocks noGrp="1"/>
          </p:cNvSpPr>
          <p:nvPr>
            <p:ph type="title"/>
          </p:nvPr>
        </p:nvSpPr>
        <p:spPr/>
        <p:txBody>
          <a:bodyPr/>
          <a:lstStyle/>
          <a:p>
            <a:r>
              <a:rPr lang="zh-CN" altLang="en-US" dirty="0"/>
              <a:t>学习流程</a:t>
            </a:r>
          </a:p>
        </p:txBody>
      </p:sp>
      <p:sp>
        <p:nvSpPr>
          <p:cNvPr id="5" name="内容占位符 4">
            <a:extLst>
              <a:ext uri="{FF2B5EF4-FFF2-40B4-BE49-F238E27FC236}">
                <a16:creationId xmlns:a16="http://schemas.microsoft.com/office/drawing/2014/main" id="{86A7D5FA-A505-E946-AC02-73BBF7779682}"/>
              </a:ext>
            </a:extLst>
          </p:cNvPr>
          <p:cNvSpPr>
            <a:spLocks noGrp="1"/>
          </p:cNvSpPr>
          <p:nvPr>
            <p:ph sz="half" idx="1"/>
          </p:nvPr>
        </p:nvSpPr>
        <p:spPr/>
        <p:txBody>
          <a:bodyPr/>
          <a:lstStyle/>
          <a:p>
            <a:r>
              <a:rPr lang="zh-CN" altLang="en-US" b="1" dirty="0"/>
              <a:t>训练过程：</a:t>
            </a:r>
            <a:r>
              <a:rPr lang="en-US" altLang="zh-CN" b="1" dirty="0"/>
              <a:t>1</a:t>
            </a:r>
            <a:r>
              <a:rPr lang="zh-CN" altLang="en-US" b="1" dirty="0"/>
              <a:t>）</a:t>
            </a:r>
            <a:r>
              <a:rPr lang="zh-CN" altLang="en-US" dirty="0"/>
              <a:t>学习 </a:t>
            </a:r>
            <a:r>
              <a:rPr lang="en-US" altLang="zh-CN" dirty="0"/>
              <a:t>video tokenizer</a:t>
            </a:r>
            <a:r>
              <a:rPr lang="zh-CN" altLang="en-US" dirty="0"/>
              <a:t>，</a:t>
            </a:r>
            <a:r>
              <a:rPr lang="en-US" altLang="zh-CN" dirty="0"/>
              <a:t>2</a:t>
            </a:r>
            <a:r>
              <a:rPr lang="zh-CN" altLang="en-US" dirty="0"/>
              <a:t>）联合训练 </a:t>
            </a:r>
            <a:r>
              <a:rPr lang="en-US" altLang="zh-CN" dirty="0"/>
              <a:t>latent action model </a:t>
            </a:r>
            <a:r>
              <a:rPr lang="zh-CN" altLang="en-US" dirty="0"/>
              <a:t>和 </a:t>
            </a:r>
            <a:r>
              <a:rPr lang="en-US" altLang="zh-CN" dirty="0"/>
              <a:t>dynamics model</a:t>
            </a:r>
            <a:r>
              <a:rPr lang="zh-CN" altLang="en-US" dirty="0"/>
              <a:t>；</a:t>
            </a:r>
            <a:endParaRPr lang="en-US" altLang="zh-CN" sz="1600" dirty="0"/>
          </a:p>
          <a:p>
            <a:pPr lvl="1"/>
            <a:r>
              <a:rPr lang="zh-CN" altLang="en-US" sz="1400" b="1" dirty="0"/>
              <a:t>时空视频分词器</a:t>
            </a:r>
            <a:r>
              <a:rPr lang="zh-CN" altLang="en-US" sz="1400" dirty="0"/>
              <a:t>：</a:t>
            </a:r>
            <a:r>
              <a:rPr lang="en-US" altLang="zh-CN" sz="1400" dirty="0"/>
              <a:t>Genie </a:t>
            </a:r>
            <a:r>
              <a:rPr lang="zh-CN" altLang="en-US" sz="1400" dirty="0"/>
              <a:t>首先通过时空视频分词器将原始视频帧转换为离散的 </a:t>
            </a:r>
            <a:r>
              <a:rPr lang="en-US" altLang="zh-CN" sz="1400" dirty="0"/>
              <a:t>token</a:t>
            </a:r>
            <a:r>
              <a:rPr lang="zh-CN" altLang="en-US" sz="1400" dirty="0"/>
              <a:t>。这一步骤允许模型捕捉视频中的关键视觉信息，并为其后的处理步骤提供一个统一的表示。</a:t>
            </a:r>
          </a:p>
          <a:p>
            <a:pPr lvl="1"/>
            <a:r>
              <a:rPr lang="zh-CN" altLang="en-US" sz="1400" b="1" dirty="0"/>
              <a:t>潜在动作模型（</a:t>
            </a:r>
            <a:r>
              <a:rPr lang="en-US" altLang="zh-CN" sz="1400" b="1" dirty="0"/>
              <a:t>LAM</a:t>
            </a:r>
            <a:r>
              <a:rPr lang="zh-CN" altLang="en-US" sz="1400" b="1" dirty="0"/>
              <a:t>）</a:t>
            </a:r>
            <a:r>
              <a:rPr lang="zh-CN" altLang="en-US" sz="1400" dirty="0"/>
              <a:t>：随后，模型通过潜在动作模型推理每对帧之间的潜在动作。在这个过程中，模型试图理解视频中的哪些动态变化是可控的，而不需要任何外部的动作标签。</a:t>
            </a:r>
          </a:p>
          <a:p>
            <a:pPr lvl="1"/>
            <a:r>
              <a:rPr lang="zh-CN" altLang="en-US" sz="1400" b="1" dirty="0"/>
              <a:t>动态模型训练</a:t>
            </a:r>
            <a:r>
              <a:rPr lang="zh-CN" altLang="en-US" sz="1400" dirty="0"/>
              <a:t>：在理解了潜在的交互动作后，模型会联合训练动态模型，以预测在给定潜在动作的情况下，环境的未来状态。</a:t>
            </a:r>
          </a:p>
        </p:txBody>
      </p:sp>
      <p:pic>
        <p:nvPicPr>
          <p:cNvPr id="6" name="图片 5">
            <a:extLst>
              <a:ext uri="{FF2B5EF4-FFF2-40B4-BE49-F238E27FC236}">
                <a16:creationId xmlns:a16="http://schemas.microsoft.com/office/drawing/2014/main" id="{37C74BD2-9253-D74B-8D1D-947D6024784C}"/>
              </a:ext>
            </a:extLst>
          </p:cNvPr>
          <p:cNvPicPr>
            <a:picLocks noChangeAspect="1"/>
          </p:cNvPicPr>
          <p:nvPr/>
        </p:nvPicPr>
        <p:blipFill>
          <a:blip r:embed="rId2"/>
          <a:stretch>
            <a:fillRect/>
          </a:stretch>
        </p:blipFill>
        <p:spPr>
          <a:xfrm>
            <a:off x="979934" y="4030186"/>
            <a:ext cx="10236894" cy="2400300"/>
          </a:xfrm>
          <a:prstGeom prst="rect">
            <a:avLst/>
          </a:prstGeom>
        </p:spPr>
      </p:pic>
    </p:spTree>
    <p:extLst>
      <p:ext uri="{BB962C8B-B14F-4D97-AF65-F5344CB8AC3E}">
        <p14:creationId xmlns:p14="http://schemas.microsoft.com/office/powerpoint/2010/main" val="3444451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AE744E7-0500-3649-9323-95D22F25D401}"/>
              </a:ext>
            </a:extLst>
          </p:cNvPr>
          <p:cNvSpPr>
            <a:spLocks noGrp="1"/>
          </p:cNvSpPr>
          <p:nvPr>
            <p:ph type="title"/>
          </p:nvPr>
        </p:nvSpPr>
        <p:spPr/>
        <p:txBody>
          <a:bodyPr/>
          <a:lstStyle/>
          <a:p>
            <a:r>
              <a:rPr lang="zh-CN" altLang="en-US" dirty="0"/>
              <a:t>推理流程</a:t>
            </a:r>
          </a:p>
        </p:txBody>
      </p:sp>
      <p:sp>
        <p:nvSpPr>
          <p:cNvPr id="5" name="内容占位符 4">
            <a:extLst>
              <a:ext uri="{FF2B5EF4-FFF2-40B4-BE49-F238E27FC236}">
                <a16:creationId xmlns:a16="http://schemas.microsoft.com/office/drawing/2014/main" id="{86A7D5FA-A505-E946-AC02-73BBF7779682}"/>
              </a:ext>
            </a:extLst>
          </p:cNvPr>
          <p:cNvSpPr>
            <a:spLocks noGrp="1"/>
          </p:cNvSpPr>
          <p:nvPr>
            <p:ph sz="half" idx="1"/>
          </p:nvPr>
        </p:nvSpPr>
        <p:spPr/>
        <p:txBody>
          <a:bodyPr/>
          <a:lstStyle/>
          <a:p>
            <a:r>
              <a:rPr lang="zh-CN" altLang="en-US" dirty="0"/>
              <a:t>使用时，动作变成用户给定，不需要使用 </a:t>
            </a:r>
            <a:r>
              <a:rPr lang="en-US" altLang="zh-CN" dirty="0"/>
              <a:t>LAM </a:t>
            </a:r>
            <a:r>
              <a:rPr lang="zh-CN" altLang="en-US" dirty="0"/>
              <a:t>模块。</a:t>
            </a:r>
            <a:endParaRPr lang="en-US" altLang="zh-CN" dirty="0"/>
          </a:p>
          <a:p>
            <a:r>
              <a:rPr lang="zh-CN" altLang="en-US" dirty="0"/>
              <a:t>推理和交互：根据输入初始图像和潜在动作作为条件输入，预测下一帧。使得生成的环境可以根据用户的交互动作进行实时更新。</a:t>
            </a:r>
            <a:br>
              <a:rPr lang="zh-CN" altLang="en-US" dirty="0"/>
            </a:br>
            <a:endParaRPr lang="zh-CN" altLang="en-US" dirty="0"/>
          </a:p>
        </p:txBody>
      </p:sp>
      <p:pic>
        <p:nvPicPr>
          <p:cNvPr id="7" name="图片 6">
            <a:extLst>
              <a:ext uri="{FF2B5EF4-FFF2-40B4-BE49-F238E27FC236}">
                <a16:creationId xmlns:a16="http://schemas.microsoft.com/office/drawing/2014/main" id="{760BF50E-445A-CB45-8ADB-4CAF4FEDBDBB}"/>
              </a:ext>
            </a:extLst>
          </p:cNvPr>
          <p:cNvPicPr>
            <a:picLocks noChangeAspect="1"/>
          </p:cNvPicPr>
          <p:nvPr/>
        </p:nvPicPr>
        <p:blipFill>
          <a:blip r:embed="rId2"/>
          <a:stretch>
            <a:fillRect/>
          </a:stretch>
        </p:blipFill>
        <p:spPr>
          <a:xfrm>
            <a:off x="1421238" y="3429000"/>
            <a:ext cx="9354285" cy="2369423"/>
          </a:xfrm>
          <a:prstGeom prst="rect">
            <a:avLst/>
          </a:prstGeom>
        </p:spPr>
      </p:pic>
    </p:spTree>
    <p:extLst>
      <p:ext uri="{BB962C8B-B14F-4D97-AF65-F5344CB8AC3E}">
        <p14:creationId xmlns:p14="http://schemas.microsoft.com/office/powerpoint/2010/main" val="1581549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1D09760-8760-124E-8862-17A319485751}"/>
              </a:ext>
            </a:extLst>
          </p:cNvPr>
          <p:cNvSpPr>
            <a:spLocks noGrp="1"/>
          </p:cNvSpPr>
          <p:nvPr>
            <p:ph type="title"/>
          </p:nvPr>
        </p:nvSpPr>
        <p:spPr/>
        <p:txBody>
          <a:bodyPr/>
          <a:lstStyle/>
          <a:p>
            <a:r>
              <a:rPr lang="zh-CN" altLang="en-US" dirty="0"/>
              <a:t>相关技术架构</a:t>
            </a:r>
          </a:p>
        </p:txBody>
      </p:sp>
      <p:pic>
        <p:nvPicPr>
          <p:cNvPr id="2" name="图片 1">
            <a:extLst>
              <a:ext uri="{FF2B5EF4-FFF2-40B4-BE49-F238E27FC236}">
                <a16:creationId xmlns:a16="http://schemas.microsoft.com/office/drawing/2014/main" id="{4A041459-E906-4444-9CD0-2A14E004EF5C}"/>
              </a:ext>
            </a:extLst>
          </p:cNvPr>
          <p:cNvPicPr>
            <a:picLocks noChangeAspect="1"/>
          </p:cNvPicPr>
          <p:nvPr/>
        </p:nvPicPr>
        <p:blipFill>
          <a:blip r:embed="rId2"/>
          <a:stretch>
            <a:fillRect/>
          </a:stretch>
        </p:blipFill>
        <p:spPr>
          <a:xfrm>
            <a:off x="445770" y="1959664"/>
            <a:ext cx="11305222" cy="3816109"/>
          </a:xfrm>
          <a:prstGeom prst="rect">
            <a:avLst/>
          </a:prstGeom>
        </p:spPr>
      </p:pic>
    </p:spTree>
    <p:extLst>
      <p:ext uri="{BB962C8B-B14F-4D97-AF65-F5344CB8AC3E}">
        <p14:creationId xmlns:p14="http://schemas.microsoft.com/office/powerpoint/2010/main" val="148440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D4FBDC90-D9C6-ED43-ADF3-CE82DD5A56E6}"/>
              </a:ext>
            </a:extLst>
          </p:cNvPr>
          <p:cNvSpPr>
            <a:spLocks noGrp="1"/>
          </p:cNvSpPr>
          <p:nvPr>
            <p:ph type="title"/>
          </p:nvPr>
        </p:nvSpPr>
        <p:spPr/>
        <p:txBody>
          <a:bodyPr/>
          <a:lstStyle/>
          <a:p>
            <a:r>
              <a:rPr lang="en-US" altLang="zh-CN" dirty="0"/>
              <a:t>Genie</a:t>
            </a:r>
            <a:r>
              <a:rPr lang="zh-CN" altLang="en-US" dirty="0"/>
              <a:t> 目标</a:t>
            </a:r>
          </a:p>
        </p:txBody>
      </p:sp>
      <p:sp>
        <p:nvSpPr>
          <p:cNvPr id="8" name="内容占位符 7">
            <a:extLst>
              <a:ext uri="{FF2B5EF4-FFF2-40B4-BE49-F238E27FC236}">
                <a16:creationId xmlns:a16="http://schemas.microsoft.com/office/drawing/2014/main" id="{D63F3932-BE9F-CC4C-B96C-F71A70400CE8}"/>
              </a:ext>
            </a:extLst>
          </p:cNvPr>
          <p:cNvSpPr>
            <a:spLocks noGrp="1"/>
          </p:cNvSpPr>
          <p:nvPr>
            <p:ph sz="half" idx="1"/>
          </p:nvPr>
        </p:nvSpPr>
        <p:spPr/>
        <p:txBody>
          <a:bodyPr/>
          <a:lstStyle/>
          <a:p>
            <a:r>
              <a:rPr lang="zh-CN" altLang="en-US" dirty="0">
                <a:solidFill>
                  <a:srgbClr val="C00000"/>
                </a:solidFill>
              </a:rPr>
              <a:t>创建能生成交互式、可互动的环境基础世界模型，图像 </a:t>
            </a:r>
            <a:r>
              <a:rPr lang="en-US" altLang="zh-CN" dirty="0">
                <a:solidFill>
                  <a:srgbClr val="C00000"/>
                </a:solidFill>
                <a:sym typeface="Wingdings" pitchFamily="2" charset="2"/>
              </a:rPr>
              <a:t></a:t>
            </a:r>
            <a:r>
              <a:rPr lang="zh-CN" altLang="en-US" dirty="0">
                <a:solidFill>
                  <a:srgbClr val="C00000"/>
                </a:solidFill>
                <a:sym typeface="Wingdings" pitchFamily="2" charset="2"/>
              </a:rPr>
              <a:t> </a:t>
            </a:r>
            <a:r>
              <a:rPr lang="zh-CN" altLang="en-US" dirty="0">
                <a:solidFill>
                  <a:srgbClr val="C00000"/>
                </a:solidFill>
              </a:rPr>
              <a:t>游戏环境（</a:t>
            </a:r>
            <a:r>
              <a:rPr lang="en-US" altLang="zh-CN" dirty="0">
                <a:solidFill>
                  <a:srgbClr val="C00000"/>
                </a:solidFill>
              </a:rPr>
              <a:t>image-to-game</a:t>
            </a:r>
            <a:r>
              <a:rPr lang="zh-CN" altLang="en-US" dirty="0">
                <a:solidFill>
                  <a:srgbClr val="C00000"/>
                </a:solidFill>
              </a:rPr>
              <a:t>）：</a:t>
            </a:r>
          </a:p>
          <a:p>
            <a:pPr lvl="1"/>
            <a:r>
              <a:rPr lang="zh-CN" altLang="en-US" sz="1600" b="1" dirty="0"/>
              <a:t>生成可交互环境</a:t>
            </a:r>
            <a:r>
              <a:rPr lang="zh-CN" altLang="en-US" sz="1600" dirty="0"/>
              <a:t>：生成低像素视觉内容，创建可交互环境，允许用户通过潜在动作来控制生成的环境，从而影响下一帧图像的生成。</a:t>
            </a:r>
          </a:p>
          <a:p>
            <a:pPr lvl="1"/>
            <a:r>
              <a:rPr lang="zh-CN" altLang="en-US" sz="1600" b="1" dirty="0"/>
              <a:t>无监督学习</a:t>
            </a:r>
            <a:r>
              <a:rPr lang="zh-CN" altLang="en-US" sz="1600" dirty="0"/>
              <a:t>：通过无监督学习从视频中学习，推断生成环境中一致的潜在动作，使模型在缺乏明确动作标签下学习对动作的控制。</a:t>
            </a:r>
          </a:p>
          <a:p>
            <a:endParaRPr lang="zh-CN" altLang="en-US" dirty="0"/>
          </a:p>
        </p:txBody>
      </p:sp>
    </p:spTree>
    <p:extLst>
      <p:ext uri="{BB962C8B-B14F-4D97-AF65-F5344CB8AC3E}">
        <p14:creationId xmlns:p14="http://schemas.microsoft.com/office/powerpoint/2010/main" val="1811849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7F83C0B-201B-9144-8ADB-6E49DB68C67B}"/>
              </a:ext>
            </a:extLst>
          </p:cNvPr>
          <p:cNvSpPr>
            <a:spLocks noGrp="1"/>
          </p:cNvSpPr>
          <p:nvPr>
            <p:ph type="title"/>
          </p:nvPr>
        </p:nvSpPr>
        <p:spPr/>
        <p:txBody>
          <a:bodyPr/>
          <a:lstStyle/>
          <a:p>
            <a:r>
              <a:rPr lang="zh-CN" altLang="en-US" dirty="0"/>
              <a:t>技术问题与讨论</a:t>
            </a:r>
          </a:p>
        </p:txBody>
      </p:sp>
      <p:sp>
        <p:nvSpPr>
          <p:cNvPr id="5" name="内容占位符 4">
            <a:extLst>
              <a:ext uri="{FF2B5EF4-FFF2-40B4-BE49-F238E27FC236}">
                <a16:creationId xmlns:a16="http://schemas.microsoft.com/office/drawing/2014/main" id="{76F57328-B986-FA4E-BEBC-D7978F8BA86D}"/>
              </a:ext>
            </a:extLst>
          </p:cNvPr>
          <p:cNvSpPr>
            <a:spLocks noGrp="1"/>
          </p:cNvSpPr>
          <p:nvPr>
            <p:ph sz="half" idx="1"/>
          </p:nvPr>
        </p:nvSpPr>
        <p:spPr/>
        <p:txBody>
          <a:bodyPr/>
          <a:lstStyle/>
          <a:p>
            <a:r>
              <a:rPr lang="en-US" altLang="zh-CN" dirty="0">
                <a:solidFill>
                  <a:srgbClr val="C00000"/>
                </a:solidFill>
              </a:rPr>
              <a:t>Scaling</a:t>
            </a:r>
            <a:r>
              <a:rPr lang="zh-CN" altLang="en-US" dirty="0">
                <a:solidFill>
                  <a:srgbClr val="C00000"/>
                </a:solidFill>
              </a:rPr>
              <a:t> </a:t>
            </a:r>
            <a:r>
              <a:rPr lang="en-US" altLang="zh-CN" dirty="0">
                <a:solidFill>
                  <a:srgbClr val="C00000"/>
                </a:solidFill>
              </a:rPr>
              <a:t>Law</a:t>
            </a:r>
            <a:r>
              <a:rPr lang="zh-CN" altLang="en-US" dirty="0">
                <a:solidFill>
                  <a:srgbClr val="C00000"/>
                </a:solidFill>
              </a:rPr>
              <a:t>：</a:t>
            </a:r>
            <a:r>
              <a:rPr lang="zh-CN" altLang="en-US" dirty="0"/>
              <a:t>更大的数据集上训练、更大的 </a:t>
            </a:r>
            <a:r>
              <a:rPr lang="en-US" altLang="zh-CN" dirty="0"/>
              <a:t>Video</a:t>
            </a:r>
            <a:r>
              <a:rPr lang="zh-CN" altLang="en-US" dirty="0"/>
              <a:t> </a:t>
            </a:r>
            <a:r>
              <a:rPr lang="en-US" altLang="zh-CN" dirty="0"/>
              <a:t>Encoder</a:t>
            </a:r>
            <a:r>
              <a:rPr lang="zh-CN" altLang="en-US" dirty="0"/>
              <a:t> 和 </a:t>
            </a:r>
            <a:r>
              <a:rPr lang="en-US" altLang="zh-CN" dirty="0"/>
              <a:t>latent</a:t>
            </a:r>
            <a:r>
              <a:rPr lang="zh-CN" altLang="en-US" dirty="0"/>
              <a:t> </a:t>
            </a:r>
            <a:r>
              <a:rPr lang="en-US" altLang="zh-CN" dirty="0"/>
              <a:t>action</a:t>
            </a:r>
            <a:r>
              <a:rPr lang="zh-CN" altLang="en-US" dirty="0"/>
              <a:t> 模型；</a:t>
            </a:r>
            <a:endParaRPr lang="en-US" altLang="zh-CN" dirty="0"/>
          </a:p>
          <a:p>
            <a:r>
              <a:rPr lang="zh-CN" altLang="en-US" dirty="0">
                <a:solidFill>
                  <a:srgbClr val="C00000"/>
                </a:solidFill>
              </a:rPr>
              <a:t>交互方式：</a:t>
            </a:r>
            <a:r>
              <a:rPr lang="zh-CN" altLang="en-US" dirty="0"/>
              <a:t>利用视频学习未来动作把 </a:t>
            </a:r>
            <a:r>
              <a:rPr lang="en-US" altLang="zh-CN" dirty="0"/>
              <a:t>RL</a:t>
            </a:r>
            <a:r>
              <a:rPr lang="zh-CN" altLang="en-US" dirty="0"/>
              <a:t> 的环境节省了，但是交互方式受限于游戏视频；</a:t>
            </a:r>
            <a:endParaRPr lang="en-US" altLang="zh-CN" dirty="0"/>
          </a:p>
          <a:p>
            <a:endParaRPr lang="en-US" altLang="zh-CN" dirty="0"/>
          </a:p>
          <a:p>
            <a:r>
              <a:rPr lang="zh-CN" altLang="en-US" dirty="0">
                <a:solidFill>
                  <a:srgbClr val="C00000"/>
                </a:solidFill>
              </a:rPr>
              <a:t>数据：</a:t>
            </a:r>
            <a:r>
              <a:rPr lang="zh-CN" altLang="en-US" dirty="0"/>
              <a:t>除了音、视、图、文以外，动作空间 </a:t>
            </a:r>
            <a:r>
              <a:rPr lang="en-US" altLang="zh-CN" dirty="0"/>
              <a:t>Action</a:t>
            </a:r>
            <a:r>
              <a:rPr lang="zh-CN" altLang="en-US" dirty="0"/>
              <a:t> </a:t>
            </a:r>
            <a:r>
              <a:rPr lang="en-US" altLang="zh-CN" dirty="0"/>
              <a:t>Space</a:t>
            </a:r>
            <a:r>
              <a:rPr lang="zh-CN" altLang="en-US" dirty="0"/>
              <a:t> 也可以作为一种新模态；</a:t>
            </a:r>
            <a:endParaRPr lang="en-US" altLang="zh-CN" dirty="0"/>
          </a:p>
          <a:p>
            <a:r>
              <a:rPr lang="zh-CN" altLang="en-US" dirty="0">
                <a:solidFill>
                  <a:srgbClr val="C00000"/>
                </a:solidFill>
              </a:rPr>
              <a:t>算力：</a:t>
            </a:r>
            <a:r>
              <a:rPr lang="zh-CN" altLang="en-US" dirty="0"/>
              <a:t>视频对算力需求随世界模型出现而涌现，视频生成和压缩会消耗大量算力（</a:t>
            </a:r>
            <a:r>
              <a:rPr lang="en-US" altLang="zh-CN" dirty="0"/>
              <a:t>CPU+AI</a:t>
            </a:r>
            <a:r>
              <a:rPr lang="zh-CN" altLang="en-US" dirty="0"/>
              <a:t>）；</a:t>
            </a:r>
            <a:endParaRPr lang="en-US" altLang="zh-CN" dirty="0"/>
          </a:p>
          <a:p>
            <a:r>
              <a:rPr lang="zh-CN" altLang="en-US" dirty="0">
                <a:solidFill>
                  <a:srgbClr val="C00000"/>
                </a:solidFill>
              </a:rPr>
              <a:t>模型：</a:t>
            </a:r>
            <a:r>
              <a:rPr lang="zh-CN" altLang="en-US" dirty="0"/>
              <a:t>通过视频 </a:t>
            </a:r>
            <a:r>
              <a:rPr lang="en-US" altLang="zh-CN" dirty="0"/>
              <a:t>Latent</a:t>
            </a:r>
            <a:r>
              <a:rPr lang="zh-CN" altLang="en-US" dirty="0"/>
              <a:t> </a:t>
            </a:r>
            <a:r>
              <a:rPr lang="en-US" altLang="zh-CN" dirty="0"/>
              <a:t>space</a:t>
            </a:r>
            <a:r>
              <a:rPr lang="zh-CN" altLang="en-US" dirty="0"/>
              <a:t> 来学习具体 </a:t>
            </a:r>
            <a:r>
              <a:rPr lang="en-US" altLang="zh-CN" dirty="0"/>
              <a:t>action</a:t>
            </a:r>
            <a:r>
              <a:rPr lang="zh-CN" altLang="en-US" dirty="0"/>
              <a:t> 构建世界模型 </a:t>
            </a:r>
            <a:r>
              <a:rPr lang="en-US" altLang="zh-CN" dirty="0"/>
              <a:t>AG</a:t>
            </a:r>
            <a:r>
              <a:rPr lang="zh-CN" altLang="en-US" dirty="0"/>
              <a:t> 或许是一个方向；</a:t>
            </a:r>
            <a:endParaRPr lang="en-US" altLang="zh-CN" dirty="0"/>
          </a:p>
          <a:p>
            <a:endParaRPr lang="zh-CN" altLang="en-US" dirty="0"/>
          </a:p>
        </p:txBody>
      </p:sp>
    </p:spTree>
    <p:extLst>
      <p:ext uri="{BB962C8B-B14F-4D97-AF65-F5344CB8AC3E}">
        <p14:creationId xmlns:p14="http://schemas.microsoft.com/office/powerpoint/2010/main" val="3109558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6B13D0A4-7BB5-5042-88CB-039E40533E16}"/>
              </a:ext>
            </a:extLst>
          </p:cNvPr>
          <p:cNvSpPr>
            <a:spLocks noGrp="1"/>
          </p:cNvSpPr>
          <p:nvPr>
            <p:ph sz="half" idx="1"/>
          </p:nvPr>
        </p:nvSpPr>
        <p:spPr/>
        <p:txBody>
          <a:bodyPr>
            <a:normAutofit/>
          </a:bodyPr>
          <a:lstStyle/>
          <a:p>
            <a:r>
              <a:rPr lang="en-US" altLang="zh-CN" dirty="0"/>
              <a:t>2.</a:t>
            </a:r>
            <a:r>
              <a:rPr lang="zh-CN" altLang="en-US" dirty="0"/>
              <a:t> </a:t>
            </a:r>
            <a:r>
              <a:rPr lang="en-US" altLang="zh-CN" dirty="0">
                <a:latin typeface="Gill Sans MT" panose="020B0502020104020203" pitchFamily="34" charset="0"/>
              </a:rPr>
              <a:t>I-JEPA</a:t>
            </a:r>
            <a:r>
              <a:rPr lang="zh-CN" altLang="en-US" dirty="0">
                <a:latin typeface="Gill Sans MT" panose="020B0502020104020203" pitchFamily="34" charset="0"/>
              </a:rPr>
              <a:t> </a:t>
            </a:r>
            <a:endParaRPr lang="en-US" altLang="zh-CN" dirty="0">
              <a:latin typeface="Gill Sans MT" panose="020B0502020104020203" pitchFamily="34" charset="0"/>
            </a:endParaRPr>
          </a:p>
          <a:p>
            <a:r>
              <a:rPr lang="en-US" altLang="zh-CN" dirty="0">
                <a:latin typeface="Gill Sans MT" panose="020B0502020104020203" pitchFamily="34" charset="0"/>
              </a:rPr>
              <a:t>V-JEPA</a:t>
            </a:r>
            <a:r>
              <a:rPr lang="zh-CN" altLang="en-US" dirty="0">
                <a:latin typeface="Gill Sans MT" panose="020B0502020104020203" pitchFamily="34" charset="0"/>
              </a:rPr>
              <a:t> 解读</a:t>
            </a:r>
            <a:endParaRPr lang="zh-CN" altLang="en-US" dirty="0"/>
          </a:p>
        </p:txBody>
      </p:sp>
    </p:spTree>
    <p:extLst>
      <p:ext uri="{BB962C8B-B14F-4D97-AF65-F5344CB8AC3E}">
        <p14:creationId xmlns:p14="http://schemas.microsoft.com/office/powerpoint/2010/main" val="1480002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2DCC9C-B074-2B47-BA1F-D57C3F7DECFC}"/>
              </a:ext>
            </a:extLst>
          </p:cNvPr>
          <p:cNvSpPr>
            <a:spLocks noGrp="1"/>
          </p:cNvSpPr>
          <p:nvPr>
            <p:ph type="title"/>
          </p:nvPr>
        </p:nvSpPr>
        <p:spPr>
          <a:xfrm>
            <a:off x="623635" y="558414"/>
            <a:ext cx="10963473" cy="589190"/>
          </a:xfrm>
        </p:spPr>
        <p:txBody>
          <a:bodyPr/>
          <a:lstStyle/>
          <a:p>
            <a:r>
              <a:rPr lang="en-US" altLang="zh-CN" dirty="0"/>
              <a:t>Joint Embedding Predictive Architectures</a:t>
            </a:r>
            <a:r>
              <a:rPr lang="zh-CN" altLang="en-US" dirty="0"/>
              <a:t> 联合嵌入预测架构</a:t>
            </a:r>
            <a:endParaRPr kumimoji="1" lang="zh-CN" altLang="en-US" dirty="0"/>
          </a:p>
        </p:txBody>
      </p:sp>
      <p:sp>
        <p:nvSpPr>
          <p:cNvPr id="5" name="内容占位符 4">
            <a:extLst>
              <a:ext uri="{FF2B5EF4-FFF2-40B4-BE49-F238E27FC236}">
                <a16:creationId xmlns:a16="http://schemas.microsoft.com/office/drawing/2014/main" id="{D07AFAA2-1171-EB4D-88F9-60716F6932BB}"/>
              </a:ext>
            </a:extLst>
          </p:cNvPr>
          <p:cNvSpPr>
            <a:spLocks noGrp="1"/>
          </p:cNvSpPr>
          <p:nvPr>
            <p:ph sz="half" idx="1"/>
          </p:nvPr>
        </p:nvSpPr>
        <p:spPr/>
        <p:txBody>
          <a:bodyPr/>
          <a:lstStyle/>
          <a:p>
            <a:r>
              <a:rPr lang="zh-CN" altLang="en-US" dirty="0"/>
              <a:t>相关 </a:t>
            </a:r>
            <a:r>
              <a:rPr lang="en-US" altLang="zh-CN" dirty="0"/>
              <a:t>JEPA </a:t>
            </a:r>
            <a:r>
              <a:rPr lang="zh-CN" altLang="en-US" dirty="0"/>
              <a:t>架构及 </a:t>
            </a:r>
            <a:r>
              <a:rPr lang="en-US" altLang="zh-CN" dirty="0"/>
              <a:t>I-JEPA / V-JPA </a:t>
            </a:r>
            <a:r>
              <a:rPr lang="zh-CN" altLang="en-US" dirty="0"/>
              <a:t>模型主打“预测能力”，号称可以以“人类理解”方式，利用抽象性高效预测生成图片 </a:t>
            </a:r>
            <a:r>
              <a:rPr lang="en-US" altLang="zh-CN" dirty="0"/>
              <a:t>/ </a:t>
            </a:r>
            <a:r>
              <a:rPr lang="zh-CN" altLang="en-US" dirty="0"/>
              <a:t>视频中被遮蔽的部分，从而让模型在填充间学习场景，进一步预测未来事件或动作，进而达到对世界更深层次的理解。</a:t>
            </a:r>
            <a:endParaRPr lang="en-US" altLang="zh-CN" dirty="0"/>
          </a:p>
          <a:p>
            <a:pPr marL="939606" lvl="2" indent="-342900">
              <a:buFont typeface="+mj-lt"/>
              <a:buAutoNum type="arabicPeriod"/>
            </a:pPr>
            <a:r>
              <a:rPr lang="en-US" altLang="zh-CN" sz="1800" dirty="0">
                <a:solidFill>
                  <a:srgbClr val="C00000"/>
                </a:solidFill>
              </a:rPr>
              <a:t>2022</a:t>
            </a:r>
            <a:r>
              <a:rPr lang="zh-CN" altLang="en-US" sz="1800" dirty="0">
                <a:solidFill>
                  <a:srgbClr val="C00000"/>
                </a:solidFill>
              </a:rPr>
              <a:t> 年 </a:t>
            </a:r>
            <a:r>
              <a:rPr lang="en-US" altLang="zh-CN" sz="1800" dirty="0">
                <a:solidFill>
                  <a:srgbClr val="C00000"/>
                </a:solidFill>
              </a:rPr>
              <a:t>6</a:t>
            </a:r>
            <a:r>
              <a:rPr lang="zh-CN" altLang="en-US" sz="1800" dirty="0">
                <a:solidFill>
                  <a:srgbClr val="C00000"/>
                </a:solidFill>
              </a:rPr>
              <a:t> 月：</a:t>
            </a:r>
            <a:r>
              <a:rPr lang="zh-CN" altLang="en-US" sz="1800" dirty="0"/>
              <a:t>发布 </a:t>
            </a:r>
            <a:r>
              <a:rPr lang="en-US" altLang="zh-CN" sz="1800" dirty="0"/>
              <a:t>A Path Towards Autonomous Machine Intelligence</a:t>
            </a:r>
            <a:r>
              <a:rPr lang="zh-CN" altLang="en-US" sz="1800" dirty="0"/>
              <a:t> 定义世界模型和 </a:t>
            </a:r>
            <a:r>
              <a:rPr lang="en-US" altLang="zh-CN" sz="1800" dirty="0"/>
              <a:t>JEPA</a:t>
            </a:r>
            <a:r>
              <a:rPr lang="zh-CN" altLang="en-US" sz="1800" dirty="0"/>
              <a:t> 架构；</a:t>
            </a:r>
            <a:endParaRPr lang="en-US" altLang="zh-CN" sz="1800" dirty="0"/>
          </a:p>
          <a:p>
            <a:pPr marL="939606" lvl="2" indent="-342900">
              <a:buFont typeface="+mj-lt"/>
              <a:buAutoNum type="arabicPeriod"/>
            </a:pPr>
            <a:r>
              <a:rPr lang="en-US" altLang="zh-CN" sz="1800" dirty="0">
                <a:solidFill>
                  <a:srgbClr val="C00000"/>
                </a:solidFill>
              </a:rPr>
              <a:t>2023 </a:t>
            </a:r>
            <a:r>
              <a:rPr lang="zh-CN" altLang="en-US" sz="1800" dirty="0">
                <a:solidFill>
                  <a:srgbClr val="C00000"/>
                </a:solidFill>
              </a:rPr>
              <a:t>年 </a:t>
            </a:r>
            <a:r>
              <a:rPr lang="en-US" altLang="zh-CN" sz="1800" dirty="0">
                <a:solidFill>
                  <a:srgbClr val="C00000"/>
                </a:solidFill>
              </a:rPr>
              <a:t>4 </a:t>
            </a:r>
            <a:r>
              <a:rPr lang="zh-CN" altLang="en-US" sz="1800" dirty="0">
                <a:solidFill>
                  <a:srgbClr val="C00000"/>
                </a:solidFill>
              </a:rPr>
              <a:t>月：</a:t>
            </a:r>
            <a:r>
              <a:rPr lang="zh-CN" altLang="en-US" sz="1800" dirty="0"/>
              <a:t>推出基于世界模型概念模型 </a:t>
            </a:r>
            <a:r>
              <a:rPr lang="en-US" altLang="zh-CN" sz="1800" dirty="0"/>
              <a:t>I-JEPA</a:t>
            </a:r>
            <a:r>
              <a:rPr lang="zh-CN" altLang="en-US" sz="1800" dirty="0"/>
              <a:t>，通过真实世界图像学习潜在抽象表征；</a:t>
            </a:r>
            <a:endParaRPr lang="en-US" altLang="zh-CN" sz="1800" dirty="0"/>
          </a:p>
          <a:p>
            <a:pPr marL="939606" lvl="2" indent="-342900">
              <a:buFont typeface="+mj-lt"/>
              <a:buAutoNum type="arabicPeriod"/>
            </a:pPr>
            <a:r>
              <a:rPr lang="en-US" altLang="zh-CN" sz="1800" dirty="0">
                <a:solidFill>
                  <a:srgbClr val="C00000"/>
                </a:solidFill>
              </a:rPr>
              <a:t>2024</a:t>
            </a:r>
            <a:r>
              <a:rPr lang="zh-CN" altLang="en-US" sz="1800" dirty="0">
                <a:solidFill>
                  <a:srgbClr val="C00000"/>
                </a:solidFill>
              </a:rPr>
              <a:t> 年 </a:t>
            </a:r>
            <a:r>
              <a:rPr lang="en-US" altLang="zh-CN" sz="1800" dirty="0">
                <a:solidFill>
                  <a:srgbClr val="C00000"/>
                </a:solidFill>
              </a:rPr>
              <a:t>2</a:t>
            </a:r>
            <a:r>
              <a:rPr lang="zh-CN" altLang="en-US" sz="1800" dirty="0">
                <a:solidFill>
                  <a:srgbClr val="C00000"/>
                </a:solidFill>
              </a:rPr>
              <a:t> 月：</a:t>
            </a:r>
            <a:r>
              <a:rPr lang="en-US" altLang="zh-CN" sz="1800" dirty="0"/>
              <a:t>Sora </a:t>
            </a:r>
            <a:r>
              <a:rPr lang="zh-CN" altLang="en-US" sz="1800" dirty="0"/>
              <a:t>发布后第二天推出视频模型 </a:t>
            </a:r>
            <a:r>
              <a:rPr lang="en-US" altLang="zh-CN" sz="1800" dirty="0"/>
              <a:t>V-JEPA</a:t>
            </a:r>
            <a:r>
              <a:rPr lang="zh-CN" altLang="en-US" sz="1800" dirty="0"/>
              <a:t>，让机器通过学习视频了解世界运作方式。</a:t>
            </a:r>
            <a:endParaRPr lang="en-US" altLang="zh-CN" sz="1800" dirty="0"/>
          </a:p>
          <a:p>
            <a:pPr marL="939606" lvl="2" indent="-342900">
              <a:buFont typeface="+mj-lt"/>
              <a:buAutoNum type="arabicPeriod"/>
            </a:pPr>
            <a:r>
              <a:rPr lang="en-US" altLang="zh-CN" sz="1800" dirty="0">
                <a:solidFill>
                  <a:srgbClr val="C00000"/>
                </a:solidFill>
              </a:rPr>
              <a:t>2024</a:t>
            </a:r>
            <a:r>
              <a:rPr lang="zh-CN" altLang="en-US" sz="1800" dirty="0">
                <a:solidFill>
                  <a:srgbClr val="C00000"/>
                </a:solidFill>
              </a:rPr>
              <a:t> 年 </a:t>
            </a:r>
            <a:r>
              <a:rPr lang="en-US" altLang="zh-CN" sz="1800" dirty="0">
                <a:solidFill>
                  <a:srgbClr val="C00000"/>
                </a:solidFill>
              </a:rPr>
              <a:t>3</a:t>
            </a:r>
            <a:r>
              <a:rPr lang="zh-CN" altLang="en-US" sz="1800" dirty="0">
                <a:solidFill>
                  <a:srgbClr val="C00000"/>
                </a:solidFill>
              </a:rPr>
              <a:t> 月 </a:t>
            </a:r>
            <a:r>
              <a:rPr lang="en-US" altLang="zh-CN" sz="1800" dirty="0">
                <a:solidFill>
                  <a:srgbClr val="C00000"/>
                </a:solidFill>
              </a:rPr>
              <a:t>1</a:t>
            </a:r>
            <a:r>
              <a:rPr lang="zh-CN" altLang="en-US" sz="1800" dirty="0">
                <a:solidFill>
                  <a:srgbClr val="C00000"/>
                </a:solidFill>
              </a:rPr>
              <a:t>日：</a:t>
            </a:r>
            <a:r>
              <a:rPr lang="zh-CN" altLang="en-US" sz="1800" dirty="0"/>
              <a:t>发布 </a:t>
            </a:r>
            <a:r>
              <a:rPr lang="en-US" altLang="zh-CN" sz="1800" dirty="0"/>
              <a:t>IWM</a:t>
            </a:r>
            <a:r>
              <a:rPr lang="zh-CN" altLang="en-US" sz="1800" dirty="0"/>
              <a:t> 图像世界模型，揭示利用世界模型进行表征学习，赋予世界模型的更大容量可以直接影响所学表征的抽象程度。 </a:t>
            </a:r>
          </a:p>
        </p:txBody>
      </p:sp>
      <p:sp>
        <p:nvSpPr>
          <p:cNvPr id="3" name="下箭头 2">
            <a:extLst>
              <a:ext uri="{FF2B5EF4-FFF2-40B4-BE49-F238E27FC236}">
                <a16:creationId xmlns:a16="http://schemas.microsoft.com/office/drawing/2014/main" id="{C05D300E-CABD-FA43-A483-BE66E4396B9B}"/>
              </a:ext>
            </a:extLst>
          </p:cNvPr>
          <p:cNvSpPr/>
          <p:nvPr/>
        </p:nvSpPr>
        <p:spPr>
          <a:xfrm>
            <a:off x="609655" y="2879047"/>
            <a:ext cx="537210" cy="2512760"/>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1853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2081979-F7CC-BD4A-AC47-CF5F436FC11E}"/>
              </a:ext>
            </a:extLst>
          </p:cNvPr>
          <p:cNvPicPr>
            <a:picLocks noChangeAspect="1"/>
          </p:cNvPicPr>
          <p:nvPr/>
        </p:nvPicPr>
        <p:blipFill>
          <a:blip r:embed="rId2"/>
          <a:stretch>
            <a:fillRect/>
          </a:stretch>
        </p:blipFill>
        <p:spPr>
          <a:xfrm>
            <a:off x="590976" y="1353645"/>
            <a:ext cx="6222519" cy="2398548"/>
          </a:xfrm>
          <a:prstGeom prst="rect">
            <a:avLst/>
          </a:prstGeom>
        </p:spPr>
      </p:pic>
      <p:sp>
        <p:nvSpPr>
          <p:cNvPr id="2" name="标题 1">
            <a:extLst>
              <a:ext uri="{FF2B5EF4-FFF2-40B4-BE49-F238E27FC236}">
                <a16:creationId xmlns:a16="http://schemas.microsoft.com/office/drawing/2014/main" id="{7DBB1EEE-F896-CE42-8EE4-F515C6E2C20F}"/>
              </a:ext>
            </a:extLst>
          </p:cNvPr>
          <p:cNvSpPr>
            <a:spLocks noGrp="1"/>
          </p:cNvSpPr>
          <p:nvPr>
            <p:ph type="title"/>
          </p:nvPr>
        </p:nvSpPr>
        <p:spPr/>
        <p:txBody>
          <a:bodyPr/>
          <a:lstStyle/>
          <a:p>
            <a:r>
              <a:rPr kumimoji="1" lang="en-US" altLang="zh-CN" dirty="0"/>
              <a:t>reinforcement learning</a:t>
            </a:r>
            <a:r>
              <a:rPr kumimoji="1" lang="zh-CN" altLang="en-US" dirty="0"/>
              <a:t> 强化学习</a:t>
            </a:r>
          </a:p>
        </p:txBody>
      </p:sp>
      <p:pic>
        <p:nvPicPr>
          <p:cNvPr id="5" name="图片 4">
            <a:extLst>
              <a:ext uri="{FF2B5EF4-FFF2-40B4-BE49-F238E27FC236}">
                <a16:creationId xmlns:a16="http://schemas.microsoft.com/office/drawing/2014/main" id="{6463FDBE-7BA4-4348-8552-D9007F8023F9}"/>
              </a:ext>
            </a:extLst>
          </p:cNvPr>
          <p:cNvPicPr>
            <a:picLocks noChangeAspect="1"/>
          </p:cNvPicPr>
          <p:nvPr/>
        </p:nvPicPr>
        <p:blipFill>
          <a:blip r:embed="rId3"/>
          <a:stretch>
            <a:fillRect/>
          </a:stretch>
        </p:blipFill>
        <p:spPr>
          <a:xfrm>
            <a:off x="5517931" y="3578362"/>
            <a:ext cx="5904378" cy="2779659"/>
          </a:xfrm>
          <a:prstGeom prst="rect">
            <a:avLst/>
          </a:prstGeom>
        </p:spPr>
      </p:pic>
    </p:spTree>
    <p:extLst>
      <p:ext uri="{BB962C8B-B14F-4D97-AF65-F5344CB8AC3E}">
        <p14:creationId xmlns:p14="http://schemas.microsoft.com/office/powerpoint/2010/main" val="967780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6B13D0A4-7BB5-5042-88CB-039E40533E16}"/>
              </a:ext>
            </a:extLst>
          </p:cNvPr>
          <p:cNvSpPr>
            <a:spLocks noGrp="1"/>
          </p:cNvSpPr>
          <p:nvPr>
            <p:ph sz="half" idx="1"/>
          </p:nvPr>
        </p:nvSpPr>
        <p:spPr/>
        <p:txBody>
          <a:bodyPr/>
          <a:lstStyle/>
          <a:p>
            <a:pPr>
              <a:lnSpc>
                <a:spcPct val="100000"/>
              </a:lnSpc>
            </a:pPr>
            <a:r>
              <a:rPr lang="en-US" altLang="zh-CN" dirty="0"/>
              <a:t>1.</a:t>
            </a:r>
            <a:r>
              <a:rPr lang="zh-CN" altLang="en-US" dirty="0">
                <a:latin typeface="Gill Sans MT" panose="020B0502020104020203" pitchFamily="34" charset="0"/>
              </a:rPr>
              <a:t>世界模型</a:t>
            </a:r>
            <a:endParaRPr lang="en-US" altLang="zh-CN" dirty="0">
              <a:latin typeface="Gill Sans MT" panose="020B0502020104020203" pitchFamily="34" charset="0"/>
            </a:endParaRPr>
          </a:p>
          <a:p>
            <a:pPr>
              <a:lnSpc>
                <a:spcPct val="100000"/>
              </a:lnSpc>
            </a:pPr>
            <a:r>
              <a:rPr lang="zh-CN" altLang="en-US" dirty="0">
                <a:latin typeface="Gill Sans MT" panose="020B0502020104020203" pitchFamily="34" charset="0"/>
              </a:rPr>
              <a:t>之争与定义</a:t>
            </a:r>
          </a:p>
        </p:txBody>
      </p:sp>
      <p:sp>
        <p:nvSpPr>
          <p:cNvPr id="2" name="矩形 1">
            <a:extLst>
              <a:ext uri="{FF2B5EF4-FFF2-40B4-BE49-F238E27FC236}">
                <a16:creationId xmlns:a16="http://schemas.microsoft.com/office/drawing/2014/main" id="{A6BFB29C-A848-1349-A567-60B207B63D75}"/>
              </a:ext>
            </a:extLst>
          </p:cNvPr>
          <p:cNvSpPr/>
          <p:nvPr/>
        </p:nvSpPr>
        <p:spPr>
          <a:xfrm>
            <a:off x="2175641" y="5273326"/>
            <a:ext cx="8861809" cy="369332"/>
          </a:xfrm>
          <a:prstGeom prst="rect">
            <a:avLst/>
          </a:prstGeom>
        </p:spPr>
        <p:txBody>
          <a:bodyPr wrap="square">
            <a:spAutoFit/>
          </a:bodyPr>
          <a:lstStyle/>
          <a:p>
            <a:r>
              <a:rPr lang="en-US" altLang="zh-CN" dirty="0">
                <a:latin typeface="Gill Sans MT" panose="020B0502020104020203" pitchFamily="34" charset="0"/>
                <a:hlinkClick r:id="rId2">
                  <a:extLst>
                    <a:ext uri="{A12FA001-AC4F-418D-AE19-62706E023703}">
                      <ahyp:hlinkClr xmlns:ahyp="http://schemas.microsoft.com/office/drawing/2018/hyperlinkcolor" val="tx"/>
                    </a:ext>
                  </a:extLst>
                </a:hlinkClick>
              </a:rPr>
              <a:t>https://artificialcognition.net/posts/video-generation-world-simulators/#concluding-thoughts</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82237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id="{59660DB7-A0E2-D940-8ECF-E2A7CA7249F8}"/>
              </a:ext>
            </a:extLst>
          </p:cNvPr>
          <p:cNvSpPr>
            <a:spLocks noGrp="1"/>
          </p:cNvSpPr>
          <p:nvPr>
            <p:ph type="title"/>
          </p:nvPr>
        </p:nvSpPr>
        <p:spPr/>
        <p:txBody>
          <a:bodyPr/>
          <a:lstStyle/>
          <a:p>
            <a:r>
              <a:rPr lang="en-US" altLang="zh-CN" dirty="0"/>
              <a:t>JEPA</a:t>
            </a:r>
            <a:endParaRPr lang="zh-CN" altLang="en-US" dirty="0"/>
          </a:p>
        </p:txBody>
      </p:sp>
      <p:pic>
        <p:nvPicPr>
          <p:cNvPr id="8" name="图片 7">
            <a:extLst>
              <a:ext uri="{FF2B5EF4-FFF2-40B4-BE49-F238E27FC236}">
                <a16:creationId xmlns:a16="http://schemas.microsoft.com/office/drawing/2014/main" id="{739C97A1-030B-F942-82FC-4FC0F68EF2BF}"/>
              </a:ext>
            </a:extLst>
          </p:cNvPr>
          <p:cNvPicPr>
            <a:picLocks noChangeAspect="1"/>
          </p:cNvPicPr>
          <p:nvPr/>
        </p:nvPicPr>
        <p:blipFill rotWithShape="1">
          <a:blip r:embed="rId2"/>
          <a:srcRect l="13491" r="12697"/>
          <a:stretch/>
        </p:blipFill>
        <p:spPr>
          <a:xfrm>
            <a:off x="6463574" y="1435976"/>
            <a:ext cx="5255128" cy="4733596"/>
          </a:xfrm>
          <a:prstGeom prst="rect">
            <a:avLst/>
          </a:prstGeom>
        </p:spPr>
      </p:pic>
      <p:pic>
        <p:nvPicPr>
          <p:cNvPr id="9" name="图片 8">
            <a:extLst>
              <a:ext uri="{FF2B5EF4-FFF2-40B4-BE49-F238E27FC236}">
                <a16:creationId xmlns:a16="http://schemas.microsoft.com/office/drawing/2014/main" id="{12BBA1F1-8D01-4343-9985-6F2324AD9C23}"/>
              </a:ext>
            </a:extLst>
          </p:cNvPr>
          <p:cNvPicPr>
            <a:picLocks noChangeAspect="1"/>
          </p:cNvPicPr>
          <p:nvPr/>
        </p:nvPicPr>
        <p:blipFill>
          <a:blip r:embed="rId3"/>
          <a:stretch>
            <a:fillRect/>
          </a:stretch>
        </p:blipFill>
        <p:spPr>
          <a:xfrm>
            <a:off x="478061" y="1435976"/>
            <a:ext cx="6789680" cy="4733596"/>
          </a:xfrm>
          <a:prstGeom prst="rect">
            <a:avLst/>
          </a:prstGeom>
        </p:spPr>
      </p:pic>
      <p:sp>
        <p:nvSpPr>
          <p:cNvPr id="14" name="椭圆 13">
            <a:extLst>
              <a:ext uri="{FF2B5EF4-FFF2-40B4-BE49-F238E27FC236}">
                <a16:creationId xmlns:a16="http://schemas.microsoft.com/office/drawing/2014/main" id="{ACAFE4BE-F64D-E64A-88A6-483D4688A6D0}"/>
              </a:ext>
            </a:extLst>
          </p:cNvPr>
          <p:cNvSpPr/>
          <p:nvPr/>
        </p:nvSpPr>
        <p:spPr>
          <a:xfrm>
            <a:off x="11140688" y="558414"/>
            <a:ext cx="578069" cy="5780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Futura Medium" panose="020B0602020204020303" pitchFamily="34" charset="-79"/>
                <a:cs typeface="Futura Medium" panose="020B0602020204020303" pitchFamily="34" charset="-79"/>
              </a:rPr>
              <a:t>1</a:t>
            </a:r>
            <a:endParaRPr kumimoji="1" lang="zh-CN" altLang="en-US" sz="24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150725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B106D95-0BD9-894C-848D-AC45F3CD47DA}"/>
              </a:ext>
            </a:extLst>
          </p:cNvPr>
          <p:cNvSpPr>
            <a:spLocks noGrp="1"/>
          </p:cNvSpPr>
          <p:nvPr>
            <p:ph type="title"/>
          </p:nvPr>
        </p:nvSpPr>
        <p:spPr/>
        <p:txBody>
          <a:bodyPr/>
          <a:lstStyle/>
          <a:p>
            <a:r>
              <a:rPr lang="en-US" altLang="zh-CN" dirty="0"/>
              <a:t>JEPA</a:t>
            </a:r>
            <a:r>
              <a:rPr lang="zh-CN" altLang="en-US" dirty="0"/>
              <a:t>：自主智能世界模型 </a:t>
            </a:r>
            <a:r>
              <a:rPr lang="en-US" altLang="zh-CN" dirty="0"/>
              <a:t>Autonomous Intelligence</a:t>
            </a:r>
            <a:r>
              <a:rPr lang="zh-CN" altLang="en-US" dirty="0"/>
              <a:t> </a:t>
            </a:r>
            <a:r>
              <a:rPr lang="en-US" altLang="zh-CN" dirty="0"/>
              <a:t>World</a:t>
            </a:r>
            <a:r>
              <a:rPr lang="zh-CN" altLang="en-US" dirty="0"/>
              <a:t> </a:t>
            </a:r>
            <a:r>
              <a:rPr lang="en-US" altLang="zh-CN" dirty="0"/>
              <a:t>Model</a:t>
            </a:r>
            <a:endParaRPr lang="zh-CN" altLang="en-US" dirty="0"/>
          </a:p>
        </p:txBody>
      </p:sp>
      <p:sp>
        <p:nvSpPr>
          <p:cNvPr id="5" name="内容占位符 4">
            <a:extLst>
              <a:ext uri="{FF2B5EF4-FFF2-40B4-BE49-F238E27FC236}">
                <a16:creationId xmlns:a16="http://schemas.microsoft.com/office/drawing/2014/main" id="{5951F110-630D-4845-97B9-165CD8E9234E}"/>
              </a:ext>
            </a:extLst>
          </p:cNvPr>
          <p:cNvSpPr>
            <a:spLocks noGrp="1"/>
          </p:cNvSpPr>
          <p:nvPr>
            <p:ph sz="half" idx="1"/>
          </p:nvPr>
        </p:nvSpPr>
        <p:spPr>
          <a:xfrm>
            <a:off x="623635" y="1360170"/>
            <a:ext cx="5051951" cy="4994910"/>
          </a:xfrm>
        </p:spPr>
        <p:txBody>
          <a:bodyPr/>
          <a:lstStyle/>
          <a:p>
            <a:r>
              <a:rPr lang="en-US" altLang="zh-CN" dirty="0">
                <a:solidFill>
                  <a:srgbClr val="C00000"/>
                </a:solidFill>
              </a:rPr>
              <a:t>configurator</a:t>
            </a:r>
            <a:r>
              <a:rPr lang="zh-CN" altLang="en-US" dirty="0">
                <a:solidFill>
                  <a:srgbClr val="C00000"/>
                </a:solidFill>
              </a:rPr>
              <a:t>：</a:t>
            </a:r>
            <a:r>
              <a:rPr lang="zh-CN" altLang="en-US" dirty="0"/>
              <a:t>配置模块以执行具体任务。</a:t>
            </a:r>
            <a:endParaRPr lang="en-US" altLang="zh-CN" dirty="0"/>
          </a:p>
          <a:p>
            <a:r>
              <a:rPr lang="en-US" altLang="zh-CN" dirty="0">
                <a:solidFill>
                  <a:srgbClr val="C00000"/>
                </a:solidFill>
              </a:rPr>
              <a:t>Perception</a:t>
            </a:r>
            <a:r>
              <a:rPr lang="zh-CN" altLang="en-US" dirty="0">
                <a:solidFill>
                  <a:srgbClr val="C00000"/>
                </a:solidFill>
              </a:rPr>
              <a:t>：</a:t>
            </a:r>
            <a:r>
              <a:rPr lang="zh-CN" altLang="en-US" dirty="0"/>
              <a:t>感知模块估计世界当前状态。</a:t>
            </a:r>
            <a:endParaRPr lang="en-US" altLang="zh-CN" dirty="0"/>
          </a:p>
          <a:p>
            <a:r>
              <a:rPr lang="en-US" altLang="zh-CN" dirty="0">
                <a:solidFill>
                  <a:srgbClr val="C00000"/>
                </a:solidFill>
              </a:rPr>
              <a:t>World</a:t>
            </a:r>
            <a:r>
              <a:rPr lang="zh-CN" altLang="en-US" dirty="0">
                <a:solidFill>
                  <a:srgbClr val="C00000"/>
                </a:solidFill>
              </a:rPr>
              <a:t> </a:t>
            </a:r>
            <a:r>
              <a:rPr lang="en-US" altLang="zh-CN" dirty="0">
                <a:solidFill>
                  <a:srgbClr val="C00000"/>
                </a:solidFill>
              </a:rPr>
              <a:t>Model</a:t>
            </a:r>
            <a:r>
              <a:rPr lang="zh-CN" altLang="en-US" dirty="0">
                <a:solidFill>
                  <a:srgbClr val="C00000"/>
                </a:solidFill>
              </a:rPr>
              <a:t>：</a:t>
            </a:r>
            <a:r>
              <a:rPr lang="zh-CN" altLang="en-US" dirty="0"/>
              <a:t>预测未来世界状态。</a:t>
            </a:r>
            <a:endParaRPr lang="en-US" altLang="zh-CN" dirty="0"/>
          </a:p>
          <a:p>
            <a:r>
              <a:rPr lang="en-US" altLang="zh-CN" dirty="0">
                <a:solidFill>
                  <a:srgbClr val="C00000"/>
                </a:solidFill>
              </a:rPr>
              <a:t>Cost</a:t>
            </a:r>
            <a:r>
              <a:rPr lang="zh-CN" altLang="en-US" dirty="0">
                <a:solidFill>
                  <a:srgbClr val="C00000"/>
                </a:solidFill>
              </a:rPr>
              <a:t>：</a:t>
            </a:r>
            <a:r>
              <a:rPr lang="zh-CN" altLang="en-US" dirty="0"/>
              <a:t>衡量状态的代价，两子模块组成：</a:t>
            </a:r>
            <a:endParaRPr lang="en-US" altLang="zh-CN" dirty="0"/>
          </a:p>
          <a:p>
            <a:pPr lvl="1"/>
            <a:r>
              <a:rPr lang="en-US" altLang="zh-CN" sz="1600" dirty="0"/>
              <a:t>Intrinsic</a:t>
            </a:r>
            <a:r>
              <a:rPr lang="zh-CN" altLang="en-US" sz="1600" dirty="0"/>
              <a:t> </a:t>
            </a:r>
            <a:r>
              <a:rPr lang="en-US" altLang="zh-CN" sz="1600" dirty="0"/>
              <a:t>Cost</a:t>
            </a:r>
            <a:r>
              <a:rPr lang="zh-CN" altLang="en-US" sz="1600" dirty="0"/>
              <a:t>： 计算当前状态的成本代价；</a:t>
            </a:r>
            <a:r>
              <a:rPr lang="en-US" altLang="zh-CN" sz="1600" dirty="0"/>
              <a:t>Critic</a:t>
            </a:r>
            <a:r>
              <a:rPr lang="zh-CN" altLang="en-US" sz="1600" dirty="0"/>
              <a:t> </a:t>
            </a:r>
            <a:r>
              <a:rPr lang="en-US" altLang="zh-CN" sz="1600" dirty="0"/>
              <a:t>Cost</a:t>
            </a:r>
            <a:r>
              <a:rPr lang="zh-CN" altLang="en-US" sz="1600" dirty="0"/>
              <a:t>：预测未来动作的成本代价；</a:t>
            </a:r>
            <a:endParaRPr lang="en-US" altLang="zh-CN" sz="1600" dirty="0"/>
          </a:p>
          <a:p>
            <a:r>
              <a:rPr lang="en-US" altLang="zh-CN" dirty="0">
                <a:solidFill>
                  <a:srgbClr val="C00000"/>
                </a:solidFill>
              </a:rPr>
              <a:t>STM</a:t>
            </a:r>
            <a:r>
              <a:rPr lang="zh-CN" altLang="en-US" dirty="0">
                <a:solidFill>
                  <a:srgbClr val="C00000"/>
                </a:solidFill>
              </a:rPr>
              <a:t> ：</a:t>
            </a:r>
            <a:r>
              <a:rPr lang="zh-CN" altLang="en-US" dirty="0">
                <a:solidFill>
                  <a:schemeClr val="tx1"/>
                </a:solidFill>
              </a:rPr>
              <a:t>短期记忆对世界模型进行记录。</a:t>
            </a:r>
            <a:endParaRPr lang="en-US" altLang="zh-CN" dirty="0">
              <a:solidFill>
                <a:schemeClr val="tx1"/>
              </a:solidFill>
            </a:endParaRPr>
          </a:p>
          <a:p>
            <a:r>
              <a:rPr lang="en-US" altLang="zh-CN" dirty="0">
                <a:solidFill>
                  <a:srgbClr val="C00000"/>
                </a:solidFill>
              </a:rPr>
              <a:t>Actor</a:t>
            </a:r>
            <a:r>
              <a:rPr lang="zh-CN" altLang="en-US" dirty="0">
                <a:solidFill>
                  <a:srgbClr val="C00000"/>
                </a:solidFill>
              </a:rPr>
              <a:t>：</a:t>
            </a:r>
            <a:r>
              <a:rPr lang="zh-CN" altLang="en-US" dirty="0"/>
              <a:t>计算并执行具体动作。</a:t>
            </a:r>
          </a:p>
        </p:txBody>
      </p:sp>
      <p:sp>
        <p:nvSpPr>
          <p:cNvPr id="7" name="椭圆 6">
            <a:extLst>
              <a:ext uri="{FF2B5EF4-FFF2-40B4-BE49-F238E27FC236}">
                <a16:creationId xmlns:a16="http://schemas.microsoft.com/office/drawing/2014/main" id="{B393016B-EEF1-7644-8AF4-7DA523E11DEC}"/>
              </a:ext>
            </a:extLst>
          </p:cNvPr>
          <p:cNvSpPr/>
          <p:nvPr/>
        </p:nvSpPr>
        <p:spPr>
          <a:xfrm>
            <a:off x="11140688" y="558414"/>
            <a:ext cx="578069" cy="5780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Futura Medium" panose="020B0602020204020303" pitchFamily="34" charset="-79"/>
                <a:cs typeface="Futura Medium" panose="020B0602020204020303" pitchFamily="34" charset="-79"/>
              </a:rPr>
              <a:t>1</a:t>
            </a:r>
            <a:endParaRPr kumimoji="1" lang="zh-CN" altLang="en-US" sz="2400" b="1" dirty="0">
              <a:latin typeface="Futura Medium" panose="020B0602020204020303" pitchFamily="34" charset="-79"/>
              <a:cs typeface="Futura Medium" panose="020B0602020204020303" pitchFamily="34" charset="-79"/>
            </a:endParaRPr>
          </a:p>
        </p:txBody>
      </p:sp>
      <p:pic>
        <p:nvPicPr>
          <p:cNvPr id="8" name="图片 7">
            <a:extLst>
              <a:ext uri="{FF2B5EF4-FFF2-40B4-BE49-F238E27FC236}">
                <a16:creationId xmlns:a16="http://schemas.microsoft.com/office/drawing/2014/main" id="{CB95912B-C4F3-1F42-81E2-68A52D6CCF82}"/>
              </a:ext>
            </a:extLst>
          </p:cNvPr>
          <p:cNvPicPr>
            <a:picLocks noChangeAspect="1"/>
          </p:cNvPicPr>
          <p:nvPr/>
        </p:nvPicPr>
        <p:blipFill>
          <a:blip r:embed="rId2"/>
          <a:stretch>
            <a:fillRect/>
          </a:stretch>
        </p:blipFill>
        <p:spPr>
          <a:xfrm>
            <a:off x="6068278" y="1548088"/>
            <a:ext cx="5504850" cy="4619073"/>
          </a:xfrm>
          <a:prstGeom prst="rect">
            <a:avLst/>
          </a:prstGeom>
        </p:spPr>
      </p:pic>
    </p:spTree>
    <p:extLst>
      <p:ext uri="{BB962C8B-B14F-4D97-AF65-F5344CB8AC3E}">
        <p14:creationId xmlns:p14="http://schemas.microsoft.com/office/powerpoint/2010/main" val="198234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04FC81D-F6B1-664E-A71A-288F6992C7D1}"/>
              </a:ext>
            </a:extLst>
          </p:cNvPr>
          <p:cNvSpPr>
            <a:spLocks noGrp="1"/>
          </p:cNvSpPr>
          <p:nvPr>
            <p:ph type="title"/>
          </p:nvPr>
        </p:nvSpPr>
        <p:spPr/>
        <p:txBody>
          <a:bodyPr/>
          <a:lstStyle/>
          <a:p>
            <a:r>
              <a:rPr lang="en-US" altLang="zh-CN" dirty="0"/>
              <a:t>JEPA</a:t>
            </a:r>
            <a:r>
              <a:rPr lang="zh-CN" altLang="en-US" dirty="0"/>
              <a:t>：</a:t>
            </a:r>
            <a:r>
              <a:rPr lang="en-US" altLang="zh-CN" dirty="0"/>
              <a:t>Mode-1 perception-action episode</a:t>
            </a:r>
            <a:r>
              <a:rPr lang="zh-CN" altLang="en-US" dirty="0"/>
              <a:t> 感知</a:t>
            </a:r>
            <a:r>
              <a:rPr lang="en-US" altLang="zh-CN" dirty="0"/>
              <a:t>-</a:t>
            </a:r>
            <a:r>
              <a:rPr lang="zh-CN" altLang="en-US" dirty="0"/>
              <a:t>动作环节</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1B351600-9B53-964F-BADE-8AFF3206667E}"/>
                  </a:ext>
                </a:extLst>
              </p:cNvPr>
              <p:cNvSpPr>
                <a:spLocks noGrp="1"/>
              </p:cNvSpPr>
              <p:nvPr>
                <p:ph sz="half" idx="1"/>
              </p:nvPr>
            </p:nvSpPr>
            <p:spPr/>
            <p:txBody>
              <a:bodyPr/>
              <a:lstStyle/>
              <a:p>
                <a:r>
                  <a:rPr lang="zh-CN" altLang="en-US" sz="1800" dirty="0"/>
                  <a:t>感知</a:t>
                </a:r>
                <a:r>
                  <a:rPr lang="en-US" altLang="zh-CN" sz="1800" dirty="0"/>
                  <a:t>-</a:t>
                </a:r>
                <a:r>
                  <a:rPr lang="zh-CN" altLang="en-US" sz="1800" dirty="0"/>
                  <a:t>动作：感知模块估计世界状态 </a:t>
                </a:r>
                <a14:m>
                  <m:oMath xmlns:m="http://schemas.openxmlformats.org/officeDocument/2006/math">
                    <m:r>
                      <a:rPr lang="en-US" altLang="zh-CN" sz="1800" i="1" dirty="0" smtClean="0">
                        <a:latin typeface="Cambria Math" panose="02040503050406030204" pitchFamily="18" charset="0"/>
                      </a:rPr>
                      <m:t>𝑠</m:t>
                    </m:r>
                    <m:d>
                      <m:dPr>
                        <m:begChr m:val="["/>
                        <m:endChr m:val="]"/>
                        <m:ctrlPr>
                          <a:rPr lang="en-US" altLang="zh-CN" sz="1800" i="1" dirty="0" smtClean="0">
                            <a:latin typeface="Cambria Math" panose="02040503050406030204" pitchFamily="18" charset="0"/>
                          </a:rPr>
                        </m:ctrlPr>
                      </m:dPr>
                      <m:e>
                        <m:r>
                          <a:rPr lang="en-US" altLang="zh-CN" sz="1800" i="1" dirty="0" smtClean="0">
                            <a:latin typeface="Cambria Math" panose="02040503050406030204" pitchFamily="18" charset="0"/>
                          </a:rPr>
                          <m:t>0</m:t>
                        </m:r>
                      </m:e>
                    </m:d>
                    <m:r>
                      <a:rPr lang="en-US" altLang="zh-CN" sz="1800" i="1" dirty="0" smtClean="0">
                        <a:latin typeface="Cambria Math" panose="02040503050406030204" pitchFamily="18" charset="0"/>
                      </a:rPr>
                      <m:t>= </m:t>
                    </m:r>
                    <m:r>
                      <a:rPr lang="en-US" altLang="zh-CN" sz="1800" i="1" dirty="0" smtClean="0">
                        <a:latin typeface="Cambria Math" panose="02040503050406030204" pitchFamily="18" charset="0"/>
                      </a:rPr>
                      <m:t>𝐸𝑛𝑐</m:t>
                    </m:r>
                    <m:d>
                      <m:dPr>
                        <m:ctrlPr>
                          <a:rPr lang="en-US" altLang="zh-CN" sz="1800" i="1" dirty="0" smtClean="0">
                            <a:latin typeface="Cambria Math" panose="02040503050406030204" pitchFamily="18" charset="0"/>
                          </a:rPr>
                        </m:ctrlPr>
                      </m:dPr>
                      <m:e>
                        <m:r>
                          <a:rPr lang="en-US" altLang="zh-CN" sz="1800" i="1" dirty="0" smtClean="0">
                            <a:latin typeface="Cambria Math" panose="02040503050406030204" pitchFamily="18" charset="0"/>
                          </a:rPr>
                          <m:t>𝑥</m:t>
                        </m:r>
                      </m:e>
                    </m:d>
                  </m:oMath>
                </a14:m>
                <a:r>
                  <a:rPr lang="zh-CN" altLang="en-US" sz="1800" dirty="0"/>
                  <a:t>，</a:t>
                </a:r>
                <a:r>
                  <a:rPr lang="en-US" altLang="zh-CN" sz="1800" dirty="0"/>
                  <a:t>Actor</a:t>
                </a:r>
                <a:r>
                  <a:rPr lang="zh-CN" altLang="en-US" sz="1800" dirty="0"/>
                  <a:t> 通过策略 </a:t>
                </a:r>
                <a14:m>
                  <m:oMath xmlns:m="http://schemas.openxmlformats.org/officeDocument/2006/math">
                    <m:r>
                      <a:rPr lang="en-US" altLang="zh-CN" sz="1800" i="1" dirty="0" smtClean="0">
                        <a:latin typeface="Cambria Math" panose="02040503050406030204" pitchFamily="18" charset="0"/>
                      </a:rPr>
                      <m:t>𝑎</m:t>
                    </m:r>
                    <m:r>
                      <a:rPr lang="en-US" altLang="zh-CN" sz="1800" i="1" dirty="0" smtClean="0">
                        <a:latin typeface="Cambria Math" panose="02040503050406030204" pitchFamily="18" charset="0"/>
                      </a:rPr>
                      <m:t>[0] = </m:t>
                    </m:r>
                    <m:r>
                      <a:rPr lang="en-US" altLang="zh-CN" sz="1800" i="1" dirty="0" smtClean="0">
                        <a:latin typeface="Cambria Math" panose="02040503050406030204" pitchFamily="18" charset="0"/>
                      </a:rPr>
                      <m:t>𝐴</m:t>
                    </m:r>
                    <m:r>
                      <a:rPr lang="en-US" altLang="zh-CN" sz="1800" i="1" dirty="0" smtClean="0">
                        <a:latin typeface="Cambria Math" panose="02040503050406030204" pitchFamily="18" charset="0"/>
                      </a:rPr>
                      <m:t>(</m:t>
                    </m:r>
                    <m:r>
                      <a:rPr lang="en-US" altLang="zh-CN" sz="1800" i="1" dirty="0" smtClean="0">
                        <a:latin typeface="Cambria Math" panose="02040503050406030204" pitchFamily="18" charset="0"/>
                      </a:rPr>
                      <m:t>𝑠</m:t>
                    </m:r>
                    <m:r>
                      <a:rPr lang="en-US" altLang="zh-CN" sz="1800" i="1" dirty="0" smtClean="0">
                        <a:latin typeface="Cambria Math" panose="02040503050406030204" pitchFamily="18" charset="0"/>
                      </a:rPr>
                      <m:t>[0])</m:t>
                    </m:r>
                  </m:oMath>
                </a14:m>
                <a:r>
                  <a:rPr lang="en-US" altLang="zh-CN" sz="1800" dirty="0"/>
                  <a:t> </a:t>
                </a:r>
                <a:r>
                  <a:rPr lang="zh-CN" altLang="en-US" sz="1800" dirty="0"/>
                  <a:t>计算出要执行的动作。</a:t>
                </a:r>
                <a:endParaRPr lang="en-US" altLang="zh-CN" sz="1800" dirty="0"/>
              </a:p>
              <a:p>
                <a:r>
                  <a:rPr lang="zh-CN" altLang="en-US" sz="1800" dirty="0"/>
                  <a:t>成本模块计算初始状态 </a:t>
                </a:r>
                <a14:m>
                  <m:oMath xmlns:m="http://schemas.openxmlformats.org/officeDocument/2006/math">
                    <m:r>
                      <a:rPr lang="en-US" altLang="zh-CN" sz="1800" i="1" dirty="0" smtClean="0">
                        <a:latin typeface="Cambria Math" panose="02040503050406030204" pitchFamily="18" charset="0"/>
                      </a:rPr>
                      <m:t>𝑓</m:t>
                    </m:r>
                    <m:r>
                      <a:rPr lang="en-US" altLang="zh-CN" sz="1800" i="1" dirty="0" smtClean="0">
                        <a:latin typeface="Cambria Math" panose="02040503050406030204" pitchFamily="18" charset="0"/>
                      </a:rPr>
                      <m:t>[0] = </m:t>
                    </m:r>
                    <m:r>
                      <a:rPr lang="en-US" altLang="zh-CN" sz="1800" i="1" dirty="0" smtClean="0">
                        <a:latin typeface="Cambria Math" panose="02040503050406030204" pitchFamily="18" charset="0"/>
                      </a:rPr>
                      <m:t>𝐶</m:t>
                    </m:r>
                    <m:r>
                      <a:rPr lang="en-US" altLang="zh-CN" sz="1800" i="1" dirty="0" smtClean="0">
                        <a:latin typeface="Cambria Math" panose="02040503050406030204" pitchFamily="18" charset="0"/>
                      </a:rPr>
                      <m:t>(</m:t>
                    </m:r>
                    <m:r>
                      <a:rPr lang="en-US" altLang="zh-CN" sz="1800" i="1" dirty="0" smtClean="0">
                        <a:latin typeface="Cambria Math" panose="02040503050406030204" pitchFamily="18" charset="0"/>
                      </a:rPr>
                      <m:t>𝑠</m:t>
                    </m:r>
                    <m:r>
                      <a:rPr lang="en-US" altLang="zh-CN" sz="1800" i="1" dirty="0" smtClean="0">
                        <a:latin typeface="Cambria Math" panose="02040503050406030204" pitchFamily="18" charset="0"/>
                      </a:rPr>
                      <m:t>[0]) </m:t>
                    </m:r>
                  </m:oMath>
                </a14:m>
                <a:r>
                  <a:rPr lang="zh-CN" altLang="en-US" sz="1800" dirty="0"/>
                  <a:t>的成本并将 </a:t>
                </a:r>
                <a14:m>
                  <m:oMath xmlns:m="http://schemas.openxmlformats.org/officeDocument/2006/math">
                    <m:r>
                      <a:rPr lang="en-US" altLang="zh-CN" sz="1800" i="1" dirty="0" smtClean="0">
                        <a:latin typeface="Cambria Math" panose="02040503050406030204" pitchFamily="18" charset="0"/>
                      </a:rPr>
                      <m:t>(</m:t>
                    </m:r>
                    <m:r>
                      <a:rPr lang="en-US" altLang="zh-CN" sz="1800" i="1" dirty="0" smtClean="0">
                        <a:latin typeface="Cambria Math" panose="02040503050406030204" pitchFamily="18" charset="0"/>
                      </a:rPr>
                      <m:t>𝑠</m:t>
                    </m:r>
                    <m:r>
                      <a:rPr lang="en-US" altLang="zh-CN" sz="1800" i="1" dirty="0" smtClean="0">
                        <a:latin typeface="Cambria Math" panose="02040503050406030204" pitchFamily="18" charset="0"/>
                      </a:rPr>
                      <m:t>[0], </m:t>
                    </m:r>
                    <m:r>
                      <a:rPr lang="en-US" altLang="zh-CN" sz="1800" i="1" dirty="0" smtClean="0">
                        <a:latin typeface="Cambria Math" panose="02040503050406030204" pitchFamily="18" charset="0"/>
                      </a:rPr>
                      <m:t>𝑓</m:t>
                    </m:r>
                    <m:r>
                      <a:rPr lang="en-US" altLang="zh-CN" sz="1800" i="1" dirty="0" smtClean="0">
                        <a:latin typeface="Cambria Math" panose="02040503050406030204" pitchFamily="18" charset="0"/>
                      </a:rPr>
                      <m:t>[0])</m:t>
                    </m:r>
                  </m:oMath>
                </a14:m>
                <a:r>
                  <a:rPr lang="en-US" altLang="zh-CN" sz="1800" dirty="0"/>
                  <a:t> </a:t>
                </a:r>
                <a:r>
                  <a:rPr lang="zh-CN" altLang="en-US" sz="1800" dirty="0"/>
                  <a:t>存储在短期记忆中。 </a:t>
                </a:r>
                <a:endParaRPr lang="en-US" altLang="zh-CN" sz="1800" dirty="0"/>
              </a:p>
              <a:p>
                <a:r>
                  <a:rPr lang="zh-CN" altLang="en-US" sz="1800" dirty="0"/>
                  <a:t>可以使用世界模型 </a:t>
                </a:r>
                <a14:m>
                  <m:oMath xmlns:m="http://schemas.openxmlformats.org/officeDocument/2006/math">
                    <m:r>
                      <a:rPr lang="en-US" altLang="zh-CN" sz="1800" i="1" dirty="0" smtClean="0">
                        <a:latin typeface="Cambria Math" panose="02040503050406030204" pitchFamily="18" charset="0"/>
                      </a:rPr>
                      <m:t>𝑠</m:t>
                    </m:r>
                    <m:d>
                      <m:dPr>
                        <m:begChr m:val="["/>
                        <m:endChr m:val="]"/>
                        <m:ctrlPr>
                          <a:rPr lang="en-US" altLang="zh-CN" sz="1800" i="1" dirty="0" smtClean="0">
                            <a:latin typeface="Cambria Math" panose="02040503050406030204" pitchFamily="18" charset="0"/>
                          </a:rPr>
                        </m:ctrlPr>
                      </m:dPr>
                      <m:e>
                        <m:r>
                          <a:rPr lang="en-US" altLang="zh-CN" sz="1800" i="1" dirty="0" smtClean="0">
                            <a:latin typeface="Cambria Math" panose="02040503050406030204" pitchFamily="18" charset="0"/>
                          </a:rPr>
                          <m:t>1</m:t>
                        </m:r>
                      </m:e>
                    </m:d>
                    <m:r>
                      <a:rPr lang="en-US" altLang="zh-CN" sz="1800" b="0" i="1" dirty="0" smtClean="0">
                        <a:latin typeface="Cambria Math" panose="02040503050406030204" pitchFamily="18" charset="0"/>
                      </a:rPr>
                      <m:t>=</m:t>
                    </m:r>
                    <m:r>
                      <a:rPr lang="en-US" altLang="zh-CN" sz="1800" i="1" dirty="0" err="1">
                        <a:latin typeface="Cambria Math" panose="02040503050406030204" pitchFamily="18" charset="0"/>
                      </a:rPr>
                      <m:t>𝑃𝑟𝑒𝑑</m:t>
                    </m:r>
                    <m:r>
                      <a:rPr lang="en-US" altLang="zh-CN" sz="1800" i="1" dirty="0">
                        <a:latin typeface="Cambria Math" panose="02040503050406030204" pitchFamily="18" charset="0"/>
                      </a:rPr>
                      <m:t>(</m:t>
                    </m:r>
                    <m:r>
                      <a:rPr lang="en-US" altLang="zh-CN" sz="1800" i="1" dirty="0">
                        <a:latin typeface="Cambria Math" panose="02040503050406030204" pitchFamily="18" charset="0"/>
                      </a:rPr>
                      <m:t>𝑠</m:t>
                    </m:r>
                    <m:r>
                      <a:rPr lang="en-US" altLang="zh-CN" sz="1800" i="1" dirty="0">
                        <a:latin typeface="Cambria Math" panose="02040503050406030204" pitchFamily="18" charset="0"/>
                      </a:rPr>
                      <m:t>[0], </m:t>
                    </m:r>
                    <m:r>
                      <a:rPr lang="en-US" altLang="zh-CN" sz="1800" i="1" dirty="0">
                        <a:latin typeface="Cambria Math" panose="02040503050406030204" pitchFamily="18" charset="0"/>
                      </a:rPr>
                      <m:t>𝑎</m:t>
                    </m:r>
                    <m:r>
                      <a:rPr lang="en-US" altLang="zh-CN" sz="1800" i="1" dirty="0">
                        <a:latin typeface="Cambria Math" panose="02040503050406030204" pitchFamily="18" charset="0"/>
                      </a:rPr>
                      <m:t>[0]) </m:t>
                    </m:r>
                  </m:oMath>
                </a14:m>
                <a:r>
                  <a:rPr lang="zh-CN" altLang="en-US" sz="1800" dirty="0"/>
                  <a:t> 和成本 </a:t>
                </a:r>
                <a14:m>
                  <m:oMath xmlns:m="http://schemas.openxmlformats.org/officeDocument/2006/math">
                    <m:r>
                      <a:rPr lang="en-US" altLang="zh-CN" sz="1800" i="1" dirty="0" smtClean="0">
                        <a:latin typeface="Cambria Math" panose="02040503050406030204" pitchFamily="18" charset="0"/>
                      </a:rPr>
                      <m:t>𝑓</m:t>
                    </m:r>
                    <m:r>
                      <a:rPr lang="en-US" altLang="zh-CN" sz="1800" i="1" dirty="0" smtClean="0">
                        <a:latin typeface="Cambria Math" panose="02040503050406030204" pitchFamily="18" charset="0"/>
                      </a:rPr>
                      <m:t>[0] = </m:t>
                    </m:r>
                    <m:r>
                      <a:rPr lang="en-US" altLang="zh-CN" sz="1800" i="1" dirty="0" smtClean="0">
                        <a:latin typeface="Cambria Math" panose="02040503050406030204" pitchFamily="18" charset="0"/>
                      </a:rPr>
                      <m:t>𝐶</m:t>
                    </m:r>
                    <m:r>
                      <a:rPr lang="en-US" altLang="zh-CN" sz="1800" i="1" dirty="0" smtClean="0">
                        <a:latin typeface="Cambria Math" panose="02040503050406030204" pitchFamily="18" charset="0"/>
                      </a:rPr>
                      <m:t>(</m:t>
                    </m:r>
                    <m:r>
                      <a:rPr lang="en-US" altLang="zh-CN" sz="1800" i="1" dirty="0" smtClean="0">
                        <a:latin typeface="Cambria Math" panose="02040503050406030204" pitchFamily="18" charset="0"/>
                      </a:rPr>
                      <m:t>𝑠</m:t>
                    </m:r>
                    <m:r>
                      <a:rPr lang="en-US" altLang="zh-CN" sz="1800" i="1" dirty="0" smtClean="0">
                        <a:latin typeface="Cambria Math" panose="02040503050406030204" pitchFamily="18" charset="0"/>
                      </a:rPr>
                      <m:t>[0])</m:t>
                    </m:r>
                  </m:oMath>
                </a14:m>
                <a:r>
                  <a:rPr lang="en-US" altLang="zh-CN" sz="1800" dirty="0"/>
                  <a:t> </a:t>
                </a:r>
                <a:r>
                  <a:rPr lang="zh-CN" altLang="en-US" sz="1800" dirty="0"/>
                  <a:t>预测下一状态，以便调整世界模型。</a:t>
                </a:r>
              </a:p>
            </p:txBody>
          </p:sp>
        </mc:Choice>
        <mc:Fallback xmlns="">
          <p:sp>
            <p:nvSpPr>
              <p:cNvPr id="5" name="内容占位符 4">
                <a:extLst>
                  <a:ext uri="{FF2B5EF4-FFF2-40B4-BE49-F238E27FC236}">
                    <a16:creationId xmlns:a16="http://schemas.microsoft.com/office/drawing/2014/main" id="{1B351600-9B53-964F-BADE-8AFF3206667E}"/>
                  </a:ext>
                </a:extLst>
              </p:cNvPr>
              <p:cNvSpPr>
                <a:spLocks noGrp="1" noRot="1" noChangeAspect="1" noMove="1" noResize="1" noEditPoints="1" noAdjustHandles="1" noChangeArrowheads="1" noChangeShapeType="1" noTextEdit="1"/>
              </p:cNvSpPr>
              <p:nvPr>
                <p:ph sz="half" idx="1"/>
              </p:nvPr>
            </p:nvSpPr>
            <p:spPr>
              <a:blipFill>
                <a:blip r:embed="rId2"/>
                <a:stretch>
                  <a:fillRect l="-231" r="-2546"/>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F287938D-FBDE-8540-8EF4-AA26455A707F}"/>
              </a:ext>
            </a:extLst>
          </p:cNvPr>
          <p:cNvPicPr>
            <a:picLocks noChangeAspect="1"/>
          </p:cNvPicPr>
          <p:nvPr/>
        </p:nvPicPr>
        <p:blipFill>
          <a:blip r:embed="rId3"/>
          <a:stretch>
            <a:fillRect/>
          </a:stretch>
        </p:blipFill>
        <p:spPr>
          <a:xfrm>
            <a:off x="2069502" y="3255265"/>
            <a:ext cx="8057757" cy="3044321"/>
          </a:xfrm>
          <a:prstGeom prst="rect">
            <a:avLst/>
          </a:prstGeom>
        </p:spPr>
      </p:pic>
      <p:sp>
        <p:nvSpPr>
          <p:cNvPr id="7" name="椭圆 6">
            <a:extLst>
              <a:ext uri="{FF2B5EF4-FFF2-40B4-BE49-F238E27FC236}">
                <a16:creationId xmlns:a16="http://schemas.microsoft.com/office/drawing/2014/main" id="{190D9CA0-943A-BE4E-B69D-6FE3A31A66D7}"/>
              </a:ext>
            </a:extLst>
          </p:cNvPr>
          <p:cNvSpPr/>
          <p:nvPr/>
        </p:nvSpPr>
        <p:spPr>
          <a:xfrm>
            <a:off x="11140688" y="558414"/>
            <a:ext cx="578069" cy="5780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Futura Medium" panose="020B0602020204020303" pitchFamily="34" charset="-79"/>
                <a:cs typeface="Futura Medium" panose="020B0602020204020303" pitchFamily="34" charset="-79"/>
              </a:rPr>
              <a:t>1</a:t>
            </a:r>
            <a:endParaRPr kumimoji="1" lang="zh-CN" altLang="en-US" sz="24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810714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04FC81D-F6B1-664E-A71A-288F6992C7D1}"/>
              </a:ext>
            </a:extLst>
          </p:cNvPr>
          <p:cNvSpPr>
            <a:spLocks noGrp="1"/>
          </p:cNvSpPr>
          <p:nvPr>
            <p:ph type="title"/>
          </p:nvPr>
        </p:nvSpPr>
        <p:spPr/>
        <p:txBody>
          <a:bodyPr/>
          <a:lstStyle/>
          <a:p>
            <a:r>
              <a:rPr lang="en-US" altLang="zh-CN" dirty="0"/>
              <a:t>JEPA</a:t>
            </a:r>
            <a:r>
              <a:rPr lang="zh-CN" altLang="en-US" dirty="0"/>
              <a:t>：</a:t>
            </a:r>
            <a:r>
              <a:rPr lang="en-US" altLang="zh-CN" dirty="0"/>
              <a:t> Mode-2 perception-action episode</a:t>
            </a:r>
            <a:r>
              <a:rPr lang="zh-CN" altLang="en-US" dirty="0"/>
              <a:t> 感知</a:t>
            </a:r>
            <a:r>
              <a:rPr lang="en-US" altLang="zh-CN" dirty="0"/>
              <a:t>-</a:t>
            </a:r>
            <a:r>
              <a:rPr lang="zh-CN" altLang="en-US" dirty="0"/>
              <a:t>动作环节</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1B351600-9B53-964F-BADE-8AFF3206667E}"/>
                  </a:ext>
                </a:extLst>
              </p:cNvPr>
              <p:cNvSpPr>
                <a:spLocks noGrp="1"/>
              </p:cNvSpPr>
              <p:nvPr>
                <p:ph sz="half" idx="1"/>
              </p:nvPr>
            </p:nvSpPr>
            <p:spPr/>
            <p:txBody>
              <a:bodyPr/>
              <a:lstStyle/>
              <a:p>
                <a:r>
                  <a:rPr lang="zh-CN" altLang="en-US" sz="1600" dirty="0"/>
                  <a:t>感知</a:t>
                </a:r>
                <a:r>
                  <a:rPr lang="en-US" altLang="zh-CN" sz="1600" dirty="0"/>
                  <a:t>-</a:t>
                </a:r>
                <a:r>
                  <a:rPr lang="zh-CN" altLang="en-US" sz="1600" dirty="0"/>
                  <a:t>动作：感知模块估计世界状态 </a:t>
                </a:r>
                <a14:m>
                  <m:oMath xmlns:m="http://schemas.openxmlformats.org/officeDocument/2006/math">
                    <m:r>
                      <a:rPr lang="en-US" altLang="zh-CN" sz="1600" i="1" dirty="0" smtClean="0">
                        <a:latin typeface="Cambria Math" panose="02040503050406030204" pitchFamily="18" charset="0"/>
                      </a:rPr>
                      <m:t>𝑠</m:t>
                    </m:r>
                    <m:d>
                      <m:dPr>
                        <m:begChr m:val="["/>
                        <m:endChr m:val="]"/>
                        <m:ctrlPr>
                          <a:rPr lang="en-US" altLang="zh-CN" sz="1600" i="1" dirty="0" smtClean="0">
                            <a:latin typeface="Cambria Math" panose="02040503050406030204" pitchFamily="18" charset="0"/>
                          </a:rPr>
                        </m:ctrlPr>
                      </m:dPr>
                      <m:e>
                        <m:r>
                          <a:rPr lang="en-US" altLang="zh-CN" sz="1600" i="1" dirty="0" smtClean="0">
                            <a:latin typeface="Cambria Math" panose="02040503050406030204" pitchFamily="18" charset="0"/>
                          </a:rPr>
                          <m:t>0</m:t>
                        </m:r>
                      </m:e>
                    </m:d>
                    <m:r>
                      <a:rPr lang="en-US" altLang="zh-CN" sz="1600" i="1" dirty="0" smtClean="0">
                        <a:latin typeface="Cambria Math" panose="02040503050406030204" pitchFamily="18" charset="0"/>
                      </a:rPr>
                      <m:t>= </m:t>
                    </m:r>
                    <m:r>
                      <a:rPr lang="en-US" altLang="zh-CN" sz="1600" i="1" dirty="0" smtClean="0">
                        <a:latin typeface="Cambria Math" panose="02040503050406030204" pitchFamily="18" charset="0"/>
                      </a:rPr>
                      <m:t>𝐸𝑛𝑐</m:t>
                    </m:r>
                    <m:d>
                      <m:dPr>
                        <m:ctrlPr>
                          <a:rPr lang="en-US" altLang="zh-CN" sz="1600" i="1" dirty="0" smtClean="0">
                            <a:latin typeface="Cambria Math" panose="02040503050406030204" pitchFamily="18" charset="0"/>
                          </a:rPr>
                        </m:ctrlPr>
                      </m:dPr>
                      <m:e>
                        <m:r>
                          <a:rPr lang="en-US" altLang="zh-CN" sz="1600" i="1" dirty="0" smtClean="0">
                            <a:latin typeface="Cambria Math" panose="02040503050406030204" pitchFamily="18" charset="0"/>
                          </a:rPr>
                          <m:t>𝑥</m:t>
                        </m:r>
                      </m:e>
                    </m:d>
                  </m:oMath>
                </a14:m>
                <a:r>
                  <a:rPr lang="zh-CN" altLang="en-US" sz="1600" dirty="0"/>
                  <a:t>，</a:t>
                </a:r>
                <a:r>
                  <a:rPr lang="en-US" altLang="zh-CN" sz="1600" dirty="0"/>
                  <a:t>Actor</a:t>
                </a:r>
                <a:r>
                  <a:rPr lang="zh-CN" altLang="en-US" sz="1600" dirty="0"/>
                  <a:t> 通过策略 </a:t>
                </a:r>
                <a14:m>
                  <m:oMath xmlns:m="http://schemas.openxmlformats.org/officeDocument/2006/math">
                    <m:r>
                      <a:rPr lang="en-US" altLang="zh-CN" sz="1600" i="1" dirty="0" smtClean="0">
                        <a:latin typeface="Cambria Math" panose="02040503050406030204" pitchFamily="18" charset="0"/>
                      </a:rPr>
                      <m:t>𝑎</m:t>
                    </m:r>
                    <m:r>
                      <a:rPr lang="en-US" altLang="zh-CN" sz="1600" i="1" dirty="0" smtClean="0">
                        <a:latin typeface="Cambria Math" panose="02040503050406030204" pitchFamily="18" charset="0"/>
                      </a:rPr>
                      <m:t>[0] = </m:t>
                    </m:r>
                    <m:r>
                      <a:rPr lang="en-US" altLang="zh-CN" sz="1600" i="1" dirty="0" smtClean="0">
                        <a:latin typeface="Cambria Math" panose="02040503050406030204" pitchFamily="18" charset="0"/>
                      </a:rPr>
                      <m:t>𝐴</m:t>
                    </m:r>
                    <m:r>
                      <a:rPr lang="en-US" altLang="zh-CN" sz="1600" i="1" dirty="0" smtClean="0">
                        <a:latin typeface="Cambria Math" panose="02040503050406030204" pitchFamily="18" charset="0"/>
                      </a:rPr>
                      <m:t>(</m:t>
                    </m:r>
                    <m:r>
                      <a:rPr lang="en-US" altLang="zh-CN" sz="1600" i="1" dirty="0" smtClean="0">
                        <a:latin typeface="Cambria Math" panose="02040503050406030204" pitchFamily="18" charset="0"/>
                      </a:rPr>
                      <m:t>𝑠</m:t>
                    </m:r>
                    <m:r>
                      <a:rPr lang="en-US" altLang="zh-CN" sz="1600" i="1" dirty="0" smtClean="0">
                        <a:latin typeface="Cambria Math" panose="02040503050406030204" pitchFamily="18" charset="0"/>
                      </a:rPr>
                      <m:t>[0])</m:t>
                    </m:r>
                  </m:oMath>
                </a14:m>
                <a:r>
                  <a:rPr lang="en-US" altLang="zh-CN" sz="1600" dirty="0"/>
                  <a:t> </a:t>
                </a:r>
                <a:r>
                  <a:rPr lang="zh-CN" altLang="en-US" sz="1600" dirty="0"/>
                  <a:t>计算出要执行的动作。</a:t>
                </a:r>
                <a:endParaRPr lang="en-US" altLang="zh-CN" sz="1600" dirty="0"/>
              </a:p>
              <a:p>
                <a:r>
                  <a:rPr lang="zh-CN" altLang="en-US" sz="1600" dirty="0"/>
                  <a:t>成本模块计算初始状态 </a:t>
                </a:r>
                <a14:m>
                  <m:oMath xmlns:m="http://schemas.openxmlformats.org/officeDocument/2006/math">
                    <m:r>
                      <a:rPr lang="en-US" altLang="zh-CN" sz="1600" i="1" dirty="0" smtClean="0">
                        <a:latin typeface="Cambria Math" panose="02040503050406030204" pitchFamily="18" charset="0"/>
                      </a:rPr>
                      <m:t>𝑓</m:t>
                    </m:r>
                    <m:r>
                      <a:rPr lang="en-US" altLang="zh-CN" sz="1600" i="1" dirty="0" smtClean="0">
                        <a:latin typeface="Cambria Math" panose="02040503050406030204" pitchFamily="18" charset="0"/>
                      </a:rPr>
                      <m:t>[0] = </m:t>
                    </m:r>
                    <m:r>
                      <a:rPr lang="en-US" altLang="zh-CN" sz="1600" i="1" dirty="0" smtClean="0">
                        <a:latin typeface="Cambria Math" panose="02040503050406030204" pitchFamily="18" charset="0"/>
                      </a:rPr>
                      <m:t>𝐶</m:t>
                    </m:r>
                    <m:r>
                      <a:rPr lang="en-US" altLang="zh-CN" sz="1600" i="1" dirty="0" smtClean="0">
                        <a:latin typeface="Cambria Math" panose="02040503050406030204" pitchFamily="18" charset="0"/>
                      </a:rPr>
                      <m:t>(</m:t>
                    </m:r>
                    <m:r>
                      <a:rPr lang="en-US" altLang="zh-CN" sz="1600" i="1" dirty="0" smtClean="0">
                        <a:latin typeface="Cambria Math" panose="02040503050406030204" pitchFamily="18" charset="0"/>
                      </a:rPr>
                      <m:t>𝑠</m:t>
                    </m:r>
                    <m:r>
                      <a:rPr lang="en-US" altLang="zh-CN" sz="1600" i="1" dirty="0" smtClean="0">
                        <a:latin typeface="Cambria Math" panose="02040503050406030204" pitchFamily="18" charset="0"/>
                      </a:rPr>
                      <m:t>[0]) </m:t>
                    </m:r>
                  </m:oMath>
                </a14:m>
                <a:r>
                  <a:rPr lang="zh-CN" altLang="en-US" sz="1600" dirty="0"/>
                  <a:t>的成本并将 </a:t>
                </a:r>
                <a14:m>
                  <m:oMath xmlns:m="http://schemas.openxmlformats.org/officeDocument/2006/math">
                    <m:r>
                      <a:rPr lang="en-US" altLang="zh-CN" sz="1600" i="1" dirty="0" smtClean="0">
                        <a:latin typeface="Cambria Math" panose="02040503050406030204" pitchFamily="18" charset="0"/>
                      </a:rPr>
                      <m:t>(</m:t>
                    </m:r>
                    <m:r>
                      <a:rPr lang="en-US" altLang="zh-CN" sz="1600" i="1" dirty="0" smtClean="0">
                        <a:latin typeface="Cambria Math" panose="02040503050406030204" pitchFamily="18" charset="0"/>
                      </a:rPr>
                      <m:t>𝑠</m:t>
                    </m:r>
                    <m:r>
                      <a:rPr lang="en-US" altLang="zh-CN" sz="1600" i="1" dirty="0" smtClean="0">
                        <a:latin typeface="Cambria Math" panose="02040503050406030204" pitchFamily="18" charset="0"/>
                      </a:rPr>
                      <m:t>[0], </m:t>
                    </m:r>
                    <m:r>
                      <a:rPr lang="en-US" altLang="zh-CN" sz="1600" i="1" dirty="0" smtClean="0">
                        <a:latin typeface="Cambria Math" panose="02040503050406030204" pitchFamily="18" charset="0"/>
                      </a:rPr>
                      <m:t>𝑓</m:t>
                    </m:r>
                    <m:r>
                      <a:rPr lang="en-US" altLang="zh-CN" sz="1600" i="1" dirty="0" smtClean="0">
                        <a:latin typeface="Cambria Math" panose="02040503050406030204" pitchFamily="18" charset="0"/>
                      </a:rPr>
                      <m:t>[0])</m:t>
                    </m:r>
                  </m:oMath>
                </a14:m>
                <a:r>
                  <a:rPr lang="en-US" altLang="zh-CN" sz="1600" dirty="0"/>
                  <a:t> </a:t>
                </a:r>
                <a:r>
                  <a:rPr lang="zh-CN" altLang="en-US" sz="1600" dirty="0"/>
                  <a:t>存储在短期记忆中。 </a:t>
                </a:r>
                <a:endParaRPr lang="en-US" altLang="zh-CN" sz="1600" dirty="0"/>
              </a:p>
              <a:p>
                <a:r>
                  <a:rPr lang="zh-CN" altLang="en-US" sz="1600" dirty="0"/>
                  <a:t>可以使用世界模型 </a:t>
                </a:r>
                <a14:m>
                  <m:oMath xmlns:m="http://schemas.openxmlformats.org/officeDocument/2006/math">
                    <m:r>
                      <a:rPr lang="en-US" altLang="zh-CN" sz="1600" i="1" dirty="0" smtClean="0">
                        <a:latin typeface="Cambria Math" panose="02040503050406030204" pitchFamily="18" charset="0"/>
                      </a:rPr>
                      <m:t>𝑠</m:t>
                    </m:r>
                    <m:d>
                      <m:dPr>
                        <m:begChr m:val="["/>
                        <m:endChr m:val="]"/>
                        <m:ctrlPr>
                          <a:rPr lang="en-US" altLang="zh-CN" sz="1600" i="1" dirty="0" smtClean="0">
                            <a:latin typeface="Cambria Math" panose="02040503050406030204" pitchFamily="18" charset="0"/>
                          </a:rPr>
                        </m:ctrlPr>
                      </m:dPr>
                      <m:e>
                        <m:r>
                          <a:rPr lang="en-US" altLang="zh-CN" sz="1600" i="1" dirty="0" smtClean="0">
                            <a:latin typeface="Cambria Math" panose="02040503050406030204" pitchFamily="18" charset="0"/>
                          </a:rPr>
                          <m:t>1</m:t>
                        </m:r>
                      </m:e>
                    </m:d>
                    <m:r>
                      <a:rPr lang="en-US" altLang="zh-CN" sz="1600" b="0" i="1" dirty="0" smtClean="0">
                        <a:latin typeface="Cambria Math" panose="02040503050406030204" pitchFamily="18" charset="0"/>
                      </a:rPr>
                      <m:t>=</m:t>
                    </m:r>
                    <m:r>
                      <a:rPr lang="en-US" altLang="zh-CN" sz="1600" i="1" dirty="0" err="1">
                        <a:latin typeface="Cambria Math" panose="02040503050406030204" pitchFamily="18" charset="0"/>
                      </a:rPr>
                      <m:t>𝑃𝑟𝑒𝑑</m:t>
                    </m:r>
                    <m:r>
                      <a:rPr lang="en-US" altLang="zh-CN" sz="1600" i="1" dirty="0">
                        <a:latin typeface="Cambria Math" panose="02040503050406030204" pitchFamily="18" charset="0"/>
                      </a:rPr>
                      <m:t>(</m:t>
                    </m:r>
                    <m:r>
                      <a:rPr lang="en-US" altLang="zh-CN" sz="1600" i="1" dirty="0">
                        <a:latin typeface="Cambria Math" panose="02040503050406030204" pitchFamily="18" charset="0"/>
                      </a:rPr>
                      <m:t>𝑠</m:t>
                    </m:r>
                    <m:r>
                      <a:rPr lang="en-US" altLang="zh-CN" sz="1600" i="1" dirty="0">
                        <a:latin typeface="Cambria Math" panose="02040503050406030204" pitchFamily="18" charset="0"/>
                      </a:rPr>
                      <m:t>[0], </m:t>
                    </m:r>
                    <m:r>
                      <a:rPr lang="en-US" altLang="zh-CN" sz="1600" i="1" dirty="0">
                        <a:latin typeface="Cambria Math" panose="02040503050406030204" pitchFamily="18" charset="0"/>
                      </a:rPr>
                      <m:t>𝑎</m:t>
                    </m:r>
                    <m:r>
                      <a:rPr lang="en-US" altLang="zh-CN" sz="1600" i="1" dirty="0">
                        <a:latin typeface="Cambria Math" panose="02040503050406030204" pitchFamily="18" charset="0"/>
                      </a:rPr>
                      <m:t>[0]) </m:t>
                    </m:r>
                  </m:oMath>
                </a14:m>
                <a:r>
                  <a:rPr lang="zh-CN" altLang="en-US" sz="1600" dirty="0"/>
                  <a:t> 和成本 </a:t>
                </a:r>
                <a14:m>
                  <m:oMath xmlns:m="http://schemas.openxmlformats.org/officeDocument/2006/math">
                    <m:r>
                      <a:rPr lang="en-US" altLang="zh-CN" sz="1600" i="1" dirty="0" smtClean="0">
                        <a:latin typeface="Cambria Math" panose="02040503050406030204" pitchFamily="18" charset="0"/>
                      </a:rPr>
                      <m:t>𝑓</m:t>
                    </m:r>
                    <m:r>
                      <a:rPr lang="en-US" altLang="zh-CN" sz="1600" i="1" dirty="0" smtClean="0">
                        <a:latin typeface="Cambria Math" panose="02040503050406030204" pitchFamily="18" charset="0"/>
                      </a:rPr>
                      <m:t>[0] = </m:t>
                    </m:r>
                    <m:r>
                      <a:rPr lang="en-US" altLang="zh-CN" sz="1600" i="1" dirty="0" smtClean="0">
                        <a:latin typeface="Cambria Math" panose="02040503050406030204" pitchFamily="18" charset="0"/>
                      </a:rPr>
                      <m:t>𝐶</m:t>
                    </m:r>
                    <m:r>
                      <a:rPr lang="en-US" altLang="zh-CN" sz="1600" i="1" dirty="0" smtClean="0">
                        <a:latin typeface="Cambria Math" panose="02040503050406030204" pitchFamily="18" charset="0"/>
                      </a:rPr>
                      <m:t>(</m:t>
                    </m:r>
                    <m:r>
                      <a:rPr lang="en-US" altLang="zh-CN" sz="1600" i="1" dirty="0" smtClean="0">
                        <a:latin typeface="Cambria Math" panose="02040503050406030204" pitchFamily="18" charset="0"/>
                      </a:rPr>
                      <m:t>𝑠</m:t>
                    </m:r>
                    <m:r>
                      <a:rPr lang="en-US" altLang="zh-CN" sz="1600" i="1" dirty="0" smtClean="0">
                        <a:latin typeface="Cambria Math" panose="02040503050406030204" pitchFamily="18" charset="0"/>
                      </a:rPr>
                      <m:t>[0])</m:t>
                    </m:r>
                  </m:oMath>
                </a14:m>
                <a:r>
                  <a:rPr lang="en-US" altLang="zh-CN" sz="1600" dirty="0"/>
                  <a:t> </a:t>
                </a:r>
                <a:r>
                  <a:rPr lang="zh-CN" altLang="en-US" sz="1600" dirty="0"/>
                  <a:t>预测下一状态，以便调整世界模型。</a:t>
                </a:r>
                <a:endParaRPr lang="en-US" altLang="zh-CN" sz="1600" dirty="0"/>
              </a:p>
              <a:p>
                <a:pPr marL="0" indent="0">
                  <a:buNone/>
                </a:pPr>
                <a:r>
                  <a:rPr lang="zh-CN" altLang="en-US" sz="1800" dirty="0">
                    <a:solidFill>
                      <a:srgbClr val="C00000"/>
                    </a:solidFill>
                  </a:rPr>
                  <a:t>将</a:t>
                </a:r>
                <a:r>
                  <a:rPr lang="en-US" altLang="zh-CN" sz="1800" dirty="0">
                    <a:solidFill>
                      <a:srgbClr val="C00000"/>
                    </a:solidFill>
                  </a:rPr>
                  <a:t>Model1</a:t>
                </a:r>
                <a:r>
                  <a:rPr lang="zh-CN" altLang="en-US" sz="1800" dirty="0">
                    <a:solidFill>
                      <a:srgbClr val="C00000"/>
                    </a:solidFill>
                  </a:rPr>
                  <a:t> 中单一个环节</a:t>
                </a:r>
                <a:r>
                  <a:rPr lang="zh-CN" altLang="en-US" sz="1800" b="1" dirty="0">
                    <a:solidFill>
                      <a:srgbClr val="C00000"/>
                    </a:solidFill>
                  </a:rPr>
                  <a:t>拓展成序列 </a:t>
                </a:r>
                <a:r>
                  <a:rPr lang="en-US" altLang="zh-CN" sz="1800" dirty="0">
                    <a:solidFill>
                      <a:srgbClr val="C00000"/>
                    </a:solidFill>
                    <a:sym typeface="Wingdings" pitchFamily="2" charset="2"/>
                  </a:rPr>
                  <a:t></a:t>
                </a:r>
                <a:r>
                  <a:rPr lang="zh-CN" altLang="en-US" sz="1800" dirty="0">
                    <a:solidFill>
                      <a:srgbClr val="C00000"/>
                    </a:solidFill>
                    <a:sym typeface="Wingdings" pitchFamily="2" charset="2"/>
                  </a:rPr>
                  <a:t> 马尔</a:t>
                </a:r>
                <a:r>
                  <a:rPr lang="zh-CN" altLang="en-US" sz="1800" dirty="0">
                    <a:solidFill>
                      <a:srgbClr val="C00000"/>
                    </a:solidFill>
                    <a:latin typeface="Cambria Math" panose="02040503050406030204" pitchFamily="18" charset="0"/>
                    <a:sym typeface="Wingdings" pitchFamily="2" charset="2"/>
                  </a:rPr>
                  <a:t>科夫链，使用</a:t>
                </a:r>
                <a:r>
                  <a:rPr lang="zh-CN" altLang="en-US" sz="1800" b="1" dirty="0">
                    <a:solidFill>
                      <a:srgbClr val="C00000"/>
                    </a:solidFill>
                    <a:latin typeface="Cambria Math" panose="02040503050406030204" pitchFamily="18" charset="0"/>
                    <a:sym typeface="Wingdings" pitchFamily="2" charset="2"/>
                  </a:rPr>
                  <a:t>贝尔曼方程</a:t>
                </a:r>
                <a:r>
                  <a:rPr lang="zh-CN" altLang="en-US" sz="1800" dirty="0">
                    <a:solidFill>
                      <a:srgbClr val="C00000"/>
                    </a:solidFill>
                    <a:latin typeface="Cambria Math" panose="02040503050406030204" pitchFamily="18" charset="0"/>
                    <a:sym typeface="Wingdings" pitchFamily="2" charset="2"/>
                  </a:rPr>
                  <a:t>求解</a:t>
                </a:r>
                <a:r>
                  <a:rPr lang="zh-CN" altLang="en-US" sz="1800" b="1" dirty="0">
                    <a:solidFill>
                      <a:srgbClr val="C00000"/>
                    </a:solidFill>
                    <a:latin typeface="Cambria Math" panose="02040503050406030204" pitchFamily="18" charset="0"/>
                  </a:rPr>
                  <a:t>马尔可夫决策过程 </a:t>
                </a:r>
                <a:r>
                  <a:rPr lang="en-US" altLang="zh-CN" sz="1800" dirty="0">
                    <a:solidFill>
                      <a:srgbClr val="C00000"/>
                    </a:solidFill>
                    <a:latin typeface="Cambria Math" panose="02040503050406030204" pitchFamily="18" charset="0"/>
                    <a:sym typeface="Wingdings" pitchFamily="2" charset="2"/>
                  </a:rPr>
                  <a:t></a:t>
                </a:r>
                <a:r>
                  <a:rPr lang="zh-CN" altLang="en-US" sz="1800" dirty="0">
                    <a:solidFill>
                      <a:srgbClr val="C00000"/>
                    </a:solidFill>
                    <a:latin typeface="Cambria Math" panose="02040503050406030204" pitchFamily="18" charset="0"/>
                    <a:sym typeface="Wingdings" pitchFamily="2" charset="2"/>
                  </a:rPr>
                  <a:t> </a:t>
                </a:r>
                <a:r>
                  <a:rPr lang="zh-CN" altLang="en-US" sz="1800" dirty="0">
                    <a:solidFill>
                      <a:srgbClr val="C00000"/>
                    </a:solidFill>
                    <a:sym typeface="Wingdings" pitchFamily="2" charset="2"/>
                  </a:rPr>
                  <a:t>使用</a:t>
                </a:r>
                <a:r>
                  <a:rPr lang="zh-CN" altLang="en-US" sz="1800" dirty="0">
                    <a:solidFill>
                      <a:srgbClr val="C00000"/>
                    </a:solidFill>
                  </a:rPr>
                  <a:t>基于梯度方法搜索最优动作序列 </a:t>
                </a:r>
                <a:r>
                  <a:rPr lang="en-US" altLang="zh-CN" sz="1800" dirty="0">
                    <a:solidFill>
                      <a:srgbClr val="C00000"/>
                    </a:solidFill>
                    <a:sym typeface="Wingdings" pitchFamily="2" charset="2"/>
                  </a:rPr>
                  <a:t></a:t>
                </a:r>
                <a:r>
                  <a:rPr lang="zh-CN" altLang="en-US" sz="1800" dirty="0">
                    <a:solidFill>
                      <a:srgbClr val="C00000"/>
                    </a:solidFill>
                    <a:sym typeface="Wingdings" pitchFamily="2" charset="2"/>
                  </a:rPr>
                  <a:t> </a:t>
                </a:r>
                <a:r>
                  <a:rPr lang="zh-CN" altLang="en-US" sz="1800" b="1" dirty="0">
                    <a:solidFill>
                      <a:srgbClr val="C00000"/>
                    </a:solidFill>
                    <a:sym typeface="Wingdings" pitchFamily="2" charset="2"/>
                  </a:rPr>
                  <a:t>使用深度学习求解</a:t>
                </a:r>
                <a:endParaRPr lang="zh-CN" altLang="en-US" sz="1800" b="1" dirty="0">
                  <a:solidFill>
                    <a:srgbClr val="C00000"/>
                  </a:solidFill>
                </a:endParaRPr>
              </a:p>
            </p:txBody>
          </p:sp>
        </mc:Choice>
        <mc:Fallback xmlns="">
          <p:sp>
            <p:nvSpPr>
              <p:cNvPr id="5" name="内容占位符 4">
                <a:extLst>
                  <a:ext uri="{FF2B5EF4-FFF2-40B4-BE49-F238E27FC236}">
                    <a16:creationId xmlns:a16="http://schemas.microsoft.com/office/drawing/2014/main" id="{1B351600-9B53-964F-BADE-8AFF3206667E}"/>
                  </a:ext>
                </a:extLst>
              </p:cNvPr>
              <p:cNvSpPr>
                <a:spLocks noGrp="1" noRot="1" noChangeAspect="1" noMove="1" noResize="1" noEditPoints="1" noAdjustHandles="1" noChangeArrowheads="1" noChangeShapeType="1" noTextEdit="1"/>
              </p:cNvSpPr>
              <p:nvPr>
                <p:ph sz="half" idx="1"/>
              </p:nvPr>
            </p:nvSpPr>
            <p:spPr>
              <a:blipFill>
                <a:blip r:embed="rId2"/>
                <a:stretch>
                  <a:fillRect l="-347"/>
                </a:stretch>
              </a:blipFill>
            </p:spPr>
            <p:txBody>
              <a:bodyPr/>
              <a:lstStyle/>
              <a:p>
                <a:r>
                  <a:rPr lang="zh-CN" altLang="en-US">
                    <a:noFill/>
                  </a:rPr>
                  <a:t> </a:t>
                </a:r>
              </a:p>
            </p:txBody>
          </p:sp>
        </mc:Fallback>
      </mc:AlternateContent>
      <p:sp>
        <p:nvSpPr>
          <p:cNvPr id="7" name="椭圆 6">
            <a:extLst>
              <a:ext uri="{FF2B5EF4-FFF2-40B4-BE49-F238E27FC236}">
                <a16:creationId xmlns:a16="http://schemas.microsoft.com/office/drawing/2014/main" id="{190D9CA0-943A-BE4E-B69D-6FE3A31A66D7}"/>
              </a:ext>
            </a:extLst>
          </p:cNvPr>
          <p:cNvSpPr/>
          <p:nvPr/>
        </p:nvSpPr>
        <p:spPr>
          <a:xfrm>
            <a:off x="11140688" y="558414"/>
            <a:ext cx="578069" cy="5780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Futura Medium" panose="020B0602020204020303" pitchFamily="34" charset="-79"/>
                <a:cs typeface="Futura Medium" panose="020B0602020204020303" pitchFamily="34" charset="-79"/>
              </a:rPr>
              <a:t>1</a:t>
            </a:r>
            <a:endParaRPr kumimoji="1" lang="zh-CN" altLang="en-US" sz="2400" b="1" dirty="0">
              <a:latin typeface="Futura Medium" panose="020B0602020204020303" pitchFamily="34" charset="-79"/>
              <a:cs typeface="Futura Medium" panose="020B0602020204020303" pitchFamily="34" charset="-79"/>
            </a:endParaRPr>
          </a:p>
        </p:txBody>
      </p:sp>
      <p:pic>
        <p:nvPicPr>
          <p:cNvPr id="2" name="图片 1">
            <a:extLst>
              <a:ext uri="{FF2B5EF4-FFF2-40B4-BE49-F238E27FC236}">
                <a16:creationId xmlns:a16="http://schemas.microsoft.com/office/drawing/2014/main" id="{5C59E4DF-778D-634D-A965-5FB003F13AEF}"/>
              </a:ext>
            </a:extLst>
          </p:cNvPr>
          <p:cNvPicPr>
            <a:picLocks noChangeAspect="1"/>
          </p:cNvPicPr>
          <p:nvPr/>
        </p:nvPicPr>
        <p:blipFill>
          <a:blip r:embed="rId3"/>
          <a:stretch>
            <a:fillRect/>
          </a:stretch>
        </p:blipFill>
        <p:spPr>
          <a:xfrm>
            <a:off x="1196605" y="4014911"/>
            <a:ext cx="9803552" cy="2284675"/>
          </a:xfrm>
          <a:prstGeom prst="rect">
            <a:avLst/>
          </a:prstGeom>
        </p:spPr>
      </p:pic>
    </p:spTree>
    <p:extLst>
      <p:ext uri="{BB962C8B-B14F-4D97-AF65-F5344CB8AC3E}">
        <p14:creationId xmlns:p14="http://schemas.microsoft.com/office/powerpoint/2010/main" val="4146453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8960407-E39B-1743-AE9D-45AD561AE183}"/>
              </a:ext>
            </a:extLst>
          </p:cNvPr>
          <p:cNvSpPr>
            <a:spLocks noGrp="1"/>
          </p:cNvSpPr>
          <p:nvPr>
            <p:ph type="title"/>
          </p:nvPr>
        </p:nvSpPr>
        <p:spPr/>
        <p:txBody>
          <a:bodyPr/>
          <a:lstStyle/>
          <a:p>
            <a:r>
              <a:rPr lang="en-US" altLang="zh-CN" dirty="0"/>
              <a:t>JEPA</a:t>
            </a:r>
            <a:r>
              <a:rPr lang="zh-CN" altLang="en-US" dirty="0"/>
              <a:t>：主要贡献</a:t>
            </a:r>
          </a:p>
        </p:txBody>
      </p:sp>
      <p:sp>
        <p:nvSpPr>
          <p:cNvPr id="5" name="内容占位符 4">
            <a:extLst>
              <a:ext uri="{FF2B5EF4-FFF2-40B4-BE49-F238E27FC236}">
                <a16:creationId xmlns:a16="http://schemas.microsoft.com/office/drawing/2014/main" id="{48B25F69-12CF-2841-9BA0-19343EB61A81}"/>
              </a:ext>
            </a:extLst>
          </p:cNvPr>
          <p:cNvSpPr>
            <a:spLocks noGrp="1"/>
          </p:cNvSpPr>
          <p:nvPr>
            <p:ph sz="half" idx="1"/>
          </p:nvPr>
        </p:nvSpPr>
        <p:spPr/>
        <p:txBody>
          <a:bodyPr/>
          <a:lstStyle/>
          <a:p>
            <a:r>
              <a:rPr lang="zh-CN" altLang="en-US" dirty="0"/>
              <a:t>为世界模型设计架构和训练范式是几十年人工智能发展真正取得进展的主要障碍。 </a:t>
            </a:r>
            <a:endParaRPr lang="en-US" altLang="zh-CN" dirty="0"/>
          </a:p>
          <a:p>
            <a:r>
              <a:rPr lang="en-US" altLang="zh-CN" dirty="0"/>
              <a:t>JEPA</a:t>
            </a:r>
            <a:r>
              <a:rPr lang="zh-CN" altLang="en-US" dirty="0"/>
              <a:t> 主要贡献正是分层架构和世界模型的训练流程，通过预测表示多个结果：</a:t>
            </a:r>
            <a:endParaRPr lang="en-US" altLang="zh-CN" dirty="0"/>
          </a:p>
          <a:p>
            <a:pPr marL="582006" lvl="1" indent="-342900">
              <a:buFont typeface="+mj-lt"/>
              <a:buAutoNum type="arabicPeriod"/>
            </a:pPr>
            <a:r>
              <a:rPr lang="en-US" altLang="zh-CN" dirty="0"/>
              <a:t>Self-Supervised Learning</a:t>
            </a:r>
            <a:r>
              <a:rPr lang="zh-CN" altLang="en-US" dirty="0"/>
              <a:t>，</a:t>
            </a:r>
            <a:r>
              <a:rPr lang="en-US" altLang="zh-CN" dirty="0"/>
              <a:t>SSL</a:t>
            </a:r>
            <a:r>
              <a:rPr lang="zh-CN" altLang="en-US" dirty="0"/>
              <a:t> 自监督学习</a:t>
            </a:r>
            <a:endParaRPr lang="en-US" altLang="zh-CN" dirty="0"/>
          </a:p>
          <a:p>
            <a:pPr marL="582006" lvl="1" indent="-342900">
              <a:buFont typeface="+mj-lt"/>
              <a:buAutoNum type="arabicPeriod"/>
            </a:pPr>
            <a:r>
              <a:rPr lang="en-US" altLang="zh-CN" dirty="0"/>
              <a:t>Handling</a:t>
            </a:r>
            <a:r>
              <a:rPr lang="zh-CN" altLang="en-US" dirty="0"/>
              <a:t> </a:t>
            </a:r>
            <a:r>
              <a:rPr lang="en-US" altLang="zh-CN" dirty="0"/>
              <a:t>Uncertainty with Latent Variables</a:t>
            </a:r>
            <a:r>
              <a:rPr lang="zh-CN" altLang="en-US" dirty="0"/>
              <a:t>，使用隐变量处理不确定性</a:t>
            </a:r>
            <a:endParaRPr lang="en-US" altLang="zh-CN" dirty="0"/>
          </a:p>
          <a:p>
            <a:pPr marL="582006" lvl="1" indent="-342900">
              <a:buFont typeface="+mj-lt"/>
              <a:buAutoNum type="arabicPeriod"/>
            </a:pPr>
            <a:r>
              <a:rPr lang="en-US" altLang="zh-CN" dirty="0"/>
              <a:t>Training Energy-Based Models</a:t>
            </a:r>
            <a:r>
              <a:rPr lang="zh-CN" altLang="en-US" dirty="0"/>
              <a:t>（</a:t>
            </a:r>
            <a:r>
              <a:rPr lang="en-US" altLang="zh-CN" dirty="0"/>
              <a:t>EBM</a:t>
            </a:r>
            <a:r>
              <a:rPr lang="zh-CN" altLang="en-US" dirty="0"/>
              <a:t>），训练能量模型 </a:t>
            </a:r>
            <a:r>
              <a:rPr lang="en-US" altLang="zh-CN" dirty="0">
                <a:sym typeface="Wingdings" pitchFamily="2" charset="2"/>
              </a:rPr>
              <a:t></a:t>
            </a:r>
            <a:r>
              <a:rPr lang="zh-CN" altLang="en-US" dirty="0">
                <a:sym typeface="Wingdings" pitchFamily="2" charset="2"/>
              </a:rPr>
              <a:t> 熵 </a:t>
            </a:r>
            <a:r>
              <a:rPr lang="en-US" altLang="zh-CN" dirty="0">
                <a:sym typeface="Wingdings" pitchFamily="2" charset="2"/>
              </a:rPr>
              <a:t></a:t>
            </a:r>
            <a:r>
              <a:rPr lang="zh-CN" altLang="en-US" dirty="0">
                <a:sym typeface="Wingdings" pitchFamily="2" charset="2"/>
              </a:rPr>
              <a:t> 梯度</a:t>
            </a:r>
            <a:endParaRPr lang="en-US" altLang="zh-CN" dirty="0">
              <a:sym typeface="Wingdings" pitchFamily="2" charset="2"/>
            </a:endParaRPr>
          </a:p>
          <a:p>
            <a:pPr marL="582006" lvl="1" indent="-342900">
              <a:buFont typeface="+mj-lt"/>
              <a:buAutoNum type="arabicPeriod"/>
            </a:pPr>
            <a:r>
              <a:rPr lang="en-US" altLang="zh-CN" dirty="0">
                <a:solidFill>
                  <a:srgbClr val="C00000"/>
                </a:solidFill>
              </a:rPr>
              <a:t>Joint Embedding Predictive Architecture</a:t>
            </a:r>
            <a:r>
              <a:rPr lang="zh-CN" altLang="en-US" dirty="0">
                <a:solidFill>
                  <a:srgbClr val="C00000"/>
                </a:solidFill>
              </a:rPr>
              <a:t>（</a:t>
            </a:r>
            <a:r>
              <a:rPr lang="en-US" altLang="zh-CN" dirty="0">
                <a:solidFill>
                  <a:srgbClr val="C00000"/>
                </a:solidFill>
              </a:rPr>
              <a:t>JEPA</a:t>
            </a:r>
            <a:r>
              <a:rPr lang="zh-CN" altLang="en-US" dirty="0">
                <a:solidFill>
                  <a:srgbClr val="C00000"/>
                </a:solidFill>
              </a:rPr>
              <a:t>），</a:t>
            </a:r>
            <a:r>
              <a:rPr lang="zh-CN" altLang="en-US" b="1" dirty="0">
                <a:solidFill>
                  <a:srgbClr val="C00000"/>
                </a:solidFill>
              </a:rPr>
              <a:t> 联合嵌入预测架构</a:t>
            </a:r>
            <a:endParaRPr lang="zh-CN" altLang="en-US" dirty="0">
              <a:solidFill>
                <a:srgbClr val="C00000"/>
              </a:solidFill>
            </a:endParaRPr>
          </a:p>
          <a:p>
            <a:pPr lvl="1"/>
            <a:endParaRPr lang="zh-CN" altLang="en-US" dirty="0"/>
          </a:p>
        </p:txBody>
      </p:sp>
      <p:sp>
        <p:nvSpPr>
          <p:cNvPr id="6" name="椭圆 5">
            <a:extLst>
              <a:ext uri="{FF2B5EF4-FFF2-40B4-BE49-F238E27FC236}">
                <a16:creationId xmlns:a16="http://schemas.microsoft.com/office/drawing/2014/main" id="{797F845B-5EB5-F84F-8360-EE7CC696CB7C}"/>
              </a:ext>
            </a:extLst>
          </p:cNvPr>
          <p:cNvSpPr/>
          <p:nvPr/>
        </p:nvSpPr>
        <p:spPr>
          <a:xfrm>
            <a:off x="11140688" y="558414"/>
            <a:ext cx="578069" cy="5780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Futura Medium" panose="020B0602020204020303" pitchFamily="34" charset="-79"/>
                <a:cs typeface="Futura Medium" panose="020B0602020204020303" pitchFamily="34" charset="-79"/>
              </a:rPr>
              <a:t>1</a:t>
            </a:r>
            <a:endParaRPr kumimoji="1" lang="zh-CN" altLang="en-US" sz="24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764584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014A92E-5AE5-564F-ADC6-240D9017059A}"/>
              </a:ext>
            </a:extLst>
          </p:cNvPr>
          <p:cNvSpPr>
            <a:spLocks noGrp="1"/>
          </p:cNvSpPr>
          <p:nvPr>
            <p:ph type="title"/>
          </p:nvPr>
        </p:nvSpPr>
        <p:spPr/>
        <p:txBody>
          <a:bodyPr/>
          <a:lstStyle/>
          <a:p>
            <a:r>
              <a:rPr lang="en-US" altLang="zh-CN" dirty="0"/>
              <a:t>JEPA</a:t>
            </a:r>
            <a:r>
              <a:rPr lang="zh-CN" altLang="en-US" dirty="0"/>
              <a:t>：</a:t>
            </a:r>
            <a:r>
              <a:rPr lang="en-US" altLang="zh-CN" dirty="0"/>
              <a:t> Joint Embedding Predictive Architecture</a:t>
            </a:r>
            <a:endParaRPr lang="zh-CN" altLang="en-US" dirty="0"/>
          </a:p>
        </p:txBody>
      </p:sp>
      <p:sp>
        <p:nvSpPr>
          <p:cNvPr id="6" name="内容占位符 5">
            <a:extLst>
              <a:ext uri="{FF2B5EF4-FFF2-40B4-BE49-F238E27FC236}">
                <a16:creationId xmlns:a16="http://schemas.microsoft.com/office/drawing/2014/main" id="{4057DF8D-CCD4-1C41-8937-105D971A96D0}"/>
              </a:ext>
            </a:extLst>
          </p:cNvPr>
          <p:cNvSpPr>
            <a:spLocks noGrp="1"/>
          </p:cNvSpPr>
          <p:nvPr>
            <p:ph sz="half" idx="1"/>
          </p:nvPr>
        </p:nvSpPr>
        <p:spPr>
          <a:xfrm>
            <a:off x="623635" y="1360170"/>
            <a:ext cx="4200613" cy="4994910"/>
          </a:xfrm>
        </p:spPr>
        <p:txBody>
          <a:bodyPr/>
          <a:lstStyle/>
          <a:p>
            <a:r>
              <a:rPr lang="en-US" altLang="zh-CN" dirty="0"/>
              <a:t>JEPA </a:t>
            </a:r>
            <a:r>
              <a:rPr lang="zh-CN" altLang="en-US" dirty="0"/>
              <a:t>不是生成式，不能用从 </a:t>
            </a:r>
            <a:r>
              <a:rPr lang="en-US" altLang="zh-CN" dirty="0"/>
              <a:t>x </a:t>
            </a:r>
            <a:r>
              <a:rPr lang="zh-CN" altLang="en-US" dirty="0"/>
              <a:t>预测 </a:t>
            </a:r>
            <a:r>
              <a:rPr lang="en-US" altLang="zh-CN" dirty="0"/>
              <a:t>y</a:t>
            </a:r>
            <a:r>
              <a:rPr lang="zh-CN" altLang="en-US" dirty="0"/>
              <a:t>；仅捕获 </a:t>
            </a:r>
            <a:r>
              <a:rPr lang="en-US" altLang="zh-CN" dirty="0"/>
              <a:t>x </a:t>
            </a:r>
            <a:r>
              <a:rPr lang="zh-CN" altLang="en-US" dirty="0"/>
              <a:t>和 </a:t>
            </a:r>
            <a:r>
              <a:rPr lang="en-US" altLang="zh-CN" dirty="0"/>
              <a:t>y </a:t>
            </a:r>
            <a:r>
              <a:rPr lang="zh-CN" altLang="en-US" dirty="0"/>
              <a:t>间依赖关系，而不显式生成 </a:t>
            </a:r>
            <a:r>
              <a:rPr lang="en-US" altLang="zh-CN" dirty="0"/>
              <a:t>y </a:t>
            </a:r>
            <a:r>
              <a:rPr lang="zh-CN" altLang="en-US" dirty="0"/>
              <a:t>的预测：</a:t>
            </a:r>
            <a:endParaRPr lang="en-US" altLang="zh-CN" dirty="0"/>
          </a:p>
          <a:p>
            <a:pPr lvl="1"/>
            <a:r>
              <a:rPr lang="zh-CN" altLang="en-US" dirty="0"/>
              <a:t>通过编码器不变性实现多模态</a:t>
            </a:r>
            <a:endParaRPr lang="en-US" altLang="zh-CN" dirty="0"/>
          </a:p>
          <a:p>
            <a:pPr lvl="1"/>
            <a:r>
              <a:rPr lang="zh-CN" altLang="en-US" dirty="0"/>
              <a:t>通过潜在变量预测器实现多模态</a:t>
            </a:r>
          </a:p>
        </p:txBody>
      </p:sp>
      <p:pic>
        <p:nvPicPr>
          <p:cNvPr id="4" name="图片 3">
            <a:extLst>
              <a:ext uri="{FF2B5EF4-FFF2-40B4-BE49-F238E27FC236}">
                <a16:creationId xmlns:a16="http://schemas.microsoft.com/office/drawing/2014/main" id="{E31FE970-4455-EF47-81F0-E14A1739F99F}"/>
              </a:ext>
            </a:extLst>
          </p:cNvPr>
          <p:cNvPicPr>
            <a:picLocks noChangeAspect="1"/>
          </p:cNvPicPr>
          <p:nvPr/>
        </p:nvPicPr>
        <p:blipFill>
          <a:blip r:embed="rId2"/>
          <a:stretch>
            <a:fillRect/>
          </a:stretch>
        </p:blipFill>
        <p:spPr>
          <a:xfrm>
            <a:off x="4918219" y="1474813"/>
            <a:ext cx="6654909" cy="4880267"/>
          </a:xfrm>
          <a:prstGeom prst="rect">
            <a:avLst/>
          </a:prstGeom>
        </p:spPr>
      </p:pic>
      <p:sp>
        <p:nvSpPr>
          <p:cNvPr id="7" name="椭圆 6">
            <a:extLst>
              <a:ext uri="{FF2B5EF4-FFF2-40B4-BE49-F238E27FC236}">
                <a16:creationId xmlns:a16="http://schemas.microsoft.com/office/drawing/2014/main" id="{32AED5BB-E130-5349-A5EF-8D1D60E1E261}"/>
              </a:ext>
            </a:extLst>
          </p:cNvPr>
          <p:cNvSpPr/>
          <p:nvPr/>
        </p:nvSpPr>
        <p:spPr>
          <a:xfrm>
            <a:off x="11140688" y="558414"/>
            <a:ext cx="578069" cy="5780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Futura Medium" panose="020B0602020204020303" pitchFamily="34" charset="-79"/>
                <a:cs typeface="Futura Medium" panose="020B0602020204020303" pitchFamily="34" charset="-79"/>
              </a:rPr>
              <a:t>1</a:t>
            </a:r>
            <a:endParaRPr kumimoji="1" lang="zh-CN" altLang="en-US" sz="24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4291942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03CA25D-D5E0-D04C-856B-DFD3432FB8DB}"/>
              </a:ext>
            </a:extLst>
          </p:cNvPr>
          <p:cNvSpPr>
            <a:spLocks noGrp="1"/>
          </p:cNvSpPr>
          <p:nvPr>
            <p:ph type="title"/>
          </p:nvPr>
        </p:nvSpPr>
        <p:spPr>
          <a:xfrm>
            <a:off x="903890" y="558414"/>
            <a:ext cx="10683218" cy="589190"/>
          </a:xfrm>
        </p:spPr>
        <p:txBody>
          <a:bodyPr/>
          <a:lstStyle/>
          <a:p>
            <a:r>
              <a:rPr lang="en-US" altLang="zh-CN" dirty="0"/>
              <a:t>I-JEPA</a:t>
            </a:r>
            <a:endParaRPr lang="zh-CN" altLang="en-US" dirty="0"/>
          </a:p>
        </p:txBody>
      </p:sp>
      <p:sp>
        <p:nvSpPr>
          <p:cNvPr id="12" name="内容占位符 11">
            <a:extLst>
              <a:ext uri="{FF2B5EF4-FFF2-40B4-BE49-F238E27FC236}">
                <a16:creationId xmlns:a16="http://schemas.microsoft.com/office/drawing/2014/main" id="{58823EF1-7501-3D47-A7C6-0E6FAED17407}"/>
              </a:ext>
            </a:extLst>
          </p:cNvPr>
          <p:cNvSpPr>
            <a:spLocks noGrp="1"/>
          </p:cNvSpPr>
          <p:nvPr>
            <p:ph sz="half" idx="1"/>
          </p:nvPr>
        </p:nvSpPr>
        <p:spPr/>
        <p:txBody>
          <a:bodyPr/>
          <a:lstStyle/>
          <a:p>
            <a:r>
              <a:rPr kumimoji="1" lang="en-US" altLang="zh-CN" sz="1600" dirty="0">
                <a:hlinkClick r:id="rId2"/>
              </a:rPr>
              <a:t>https://arxiv.org/abs/2301.08243</a:t>
            </a:r>
            <a:r>
              <a:rPr kumimoji="1" lang="zh-CN" altLang="en-US" sz="1600" dirty="0"/>
              <a:t> </a:t>
            </a:r>
            <a:r>
              <a:rPr lang="en-US" altLang="zh-CN" sz="1600" dirty="0"/>
              <a:t>Self-Supervised Learning from Images with a Joint-Embedding Predictive Architecture.</a:t>
            </a:r>
            <a:br>
              <a:rPr lang="en-US" altLang="zh-CN" dirty="0"/>
            </a:br>
            <a:br>
              <a:rPr kumimoji="1" lang="en-US" altLang="zh-CN" dirty="0"/>
            </a:br>
            <a:endParaRPr kumimoji="1" lang="zh-CN" altLang="en-US" dirty="0"/>
          </a:p>
        </p:txBody>
      </p:sp>
      <p:pic>
        <p:nvPicPr>
          <p:cNvPr id="8" name="图片 7">
            <a:extLst>
              <a:ext uri="{FF2B5EF4-FFF2-40B4-BE49-F238E27FC236}">
                <a16:creationId xmlns:a16="http://schemas.microsoft.com/office/drawing/2014/main" id="{301CCA14-B9A9-0B48-A3B5-C580257B0921}"/>
              </a:ext>
            </a:extLst>
          </p:cNvPr>
          <p:cNvPicPr>
            <a:picLocks noChangeAspect="1"/>
          </p:cNvPicPr>
          <p:nvPr/>
        </p:nvPicPr>
        <p:blipFill>
          <a:blip r:embed="rId3"/>
          <a:stretch>
            <a:fillRect/>
          </a:stretch>
        </p:blipFill>
        <p:spPr>
          <a:xfrm>
            <a:off x="700700" y="2490970"/>
            <a:ext cx="10809341" cy="3662817"/>
          </a:xfrm>
          <a:prstGeom prst="rect">
            <a:avLst/>
          </a:prstGeom>
        </p:spPr>
      </p:pic>
      <p:sp>
        <p:nvSpPr>
          <p:cNvPr id="6" name="椭圆 5">
            <a:extLst>
              <a:ext uri="{FF2B5EF4-FFF2-40B4-BE49-F238E27FC236}">
                <a16:creationId xmlns:a16="http://schemas.microsoft.com/office/drawing/2014/main" id="{B587314C-FF87-9B41-A787-42DC7A47E95A}"/>
              </a:ext>
            </a:extLst>
          </p:cNvPr>
          <p:cNvSpPr/>
          <p:nvPr/>
        </p:nvSpPr>
        <p:spPr>
          <a:xfrm>
            <a:off x="11140688" y="558414"/>
            <a:ext cx="578069" cy="5780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Futura Medium" panose="020B0602020204020303" pitchFamily="34" charset="-79"/>
                <a:cs typeface="Futura Medium" panose="020B0602020204020303" pitchFamily="34" charset="-79"/>
              </a:rPr>
              <a:t>2</a:t>
            </a:r>
            <a:endParaRPr kumimoji="1" lang="zh-CN" altLang="en-US" sz="24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421727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C2A5590-DE6B-2A4D-862A-443D27A84BCB}"/>
              </a:ext>
            </a:extLst>
          </p:cNvPr>
          <p:cNvSpPr>
            <a:spLocks noGrp="1"/>
          </p:cNvSpPr>
          <p:nvPr>
            <p:ph type="title"/>
          </p:nvPr>
        </p:nvSpPr>
        <p:spPr/>
        <p:txBody>
          <a:bodyPr/>
          <a:lstStyle/>
          <a:p>
            <a:r>
              <a:rPr lang="en-US" altLang="zh-CN" dirty="0"/>
              <a:t>I-JEPA</a:t>
            </a:r>
            <a:r>
              <a:rPr lang="zh-CN" altLang="en-US" dirty="0"/>
              <a:t> 才是世界模型的未来</a:t>
            </a:r>
          </a:p>
        </p:txBody>
      </p:sp>
      <p:pic>
        <p:nvPicPr>
          <p:cNvPr id="6" name="图片 5">
            <a:extLst>
              <a:ext uri="{FF2B5EF4-FFF2-40B4-BE49-F238E27FC236}">
                <a16:creationId xmlns:a16="http://schemas.microsoft.com/office/drawing/2014/main" id="{E4F19070-F43D-814C-9921-5B7296A2C29E}"/>
              </a:ext>
            </a:extLst>
          </p:cNvPr>
          <p:cNvPicPr>
            <a:picLocks noChangeAspect="1"/>
          </p:cNvPicPr>
          <p:nvPr/>
        </p:nvPicPr>
        <p:blipFill>
          <a:blip r:embed="rId2"/>
          <a:stretch>
            <a:fillRect/>
          </a:stretch>
        </p:blipFill>
        <p:spPr>
          <a:xfrm>
            <a:off x="821541" y="1965369"/>
            <a:ext cx="10567659" cy="3850741"/>
          </a:xfrm>
          <a:prstGeom prst="rect">
            <a:avLst/>
          </a:prstGeom>
        </p:spPr>
      </p:pic>
      <p:sp>
        <p:nvSpPr>
          <p:cNvPr id="7" name="椭圆 6">
            <a:extLst>
              <a:ext uri="{FF2B5EF4-FFF2-40B4-BE49-F238E27FC236}">
                <a16:creationId xmlns:a16="http://schemas.microsoft.com/office/drawing/2014/main" id="{D8B1CF49-6EA9-CD41-AD8D-A506469D70E1}"/>
              </a:ext>
            </a:extLst>
          </p:cNvPr>
          <p:cNvSpPr/>
          <p:nvPr/>
        </p:nvSpPr>
        <p:spPr>
          <a:xfrm>
            <a:off x="11140688" y="558414"/>
            <a:ext cx="578069" cy="5780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Futura Medium" panose="020B0602020204020303" pitchFamily="34" charset="-79"/>
                <a:cs typeface="Futura Medium" panose="020B0602020204020303" pitchFamily="34" charset="-79"/>
              </a:rPr>
              <a:t>2</a:t>
            </a:r>
            <a:endParaRPr kumimoji="1" lang="zh-CN" altLang="en-US" sz="24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598078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C2A5590-DE6B-2A4D-862A-443D27A84BCB}"/>
              </a:ext>
            </a:extLst>
          </p:cNvPr>
          <p:cNvSpPr>
            <a:spLocks noGrp="1"/>
          </p:cNvSpPr>
          <p:nvPr>
            <p:ph type="title"/>
          </p:nvPr>
        </p:nvSpPr>
        <p:spPr/>
        <p:txBody>
          <a:bodyPr/>
          <a:lstStyle/>
          <a:p>
            <a:r>
              <a:rPr lang="en-US" altLang="zh-CN" dirty="0"/>
              <a:t>I-JEPA</a:t>
            </a:r>
            <a:r>
              <a:rPr lang="zh-CN" altLang="en-US" dirty="0"/>
              <a:t> 才是世界模型的未来</a:t>
            </a:r>
          </a:p>
        </p:txBody>
      </p:sp>
      <p:sp>
        <p:nvSpPr>
          <p:cNvPr id="10" name="内容占位符 9">
            <a:extLst>
              <a:ext uri="{FF2B5EF4-FFF2-40B4-BE49-F238E27FC236}">
                <a16:creationId xmlns:a16="http://schemas.microsoft.com/office/drawing/2014/main" id="{12BC9C6E-9B0C-E14C-9CEE-B22A9BE6C0DA}"/>
              </a:ext>
            </a:extLst>
          </p:cNvPr>
          <p:cNvSpPr>
            <a:spLocks noGrp="1"/>
          </p:cNvSpPr>
          <p:nvPr>
            <p:ph sz="half" idx="1"/>
          </p:nvPr>
        </p:nvSpPr>
        <p:spPr>
          <a:xfrm>
            <a:off x="623635" y="1147605"/>
            <a:ext cx="10963473" cy="1206712"/>
          </a:xfrm>
        </p:spPr>
        <p:txBody>
          <a:bodyPr/>
          <a:lstStyle/>
          <a:p>
            <a:r>
              <a:rPr lang="zh-CN" altLang="en-US" dirty="0">
                <a:solidFill>
                  <a:srgbClr val="C00000"/>
                </a:solidFill>
              </a:rPr>
              <a:t>创新：</a:t>
            </a:r>
            <a:r>
              <a:rPr lang="en-US" altLang="zh-CN" dirty="0"/>
              <a:t>1</a:t>
            </a:r>
            <a:r>
              <a:rPr lang="zh-CN" altLang="en-US" dirty="0"/>
              <a:t>）非直接生成像素而是生成语义表征；</a:t>
            </a:r>
            <a:r>
              <a:rPr lang="en-US" altLang="zh-CN" dirty="0"/>
              <a:t>2</a:t>
            </a:r>
            <a:r>
              <a:rPr lang="zh-CN" altLang="en-US" dirty="0"/>
              <a:t>）采用 </a:t>
            </a:r>
            <a:r>
              <a:rPr lang="en-US" altLang="zh-CN" dirty="0"/>
              <a:t>MAE</a:t>
            </a:r>
            <a:r>
              <a:rPr lang="zh-CN" altLang="en-US" dirty="0"/>
              <a:t> 更新目标编码器参数方式。</a:t>
            </a:r>
            <a:endParaRPr lang="en-US" altLang="zh-CN" dirty="0"/>
          </a:p>
          <a:p>
            <a:r>
              <a:rPr lang="zh-CN" altLang="en-US" dirty="0">
                <a:solidFill>
                  <a:srgbClr val="C00000"/>
                </a:solidFill>
              </a:rPr>
              <a:t>特点：</a:t>
            </a:r>
            <a:r>
              <a:rPr lang="zh-CN" altLang="en-US" dirty="0"/>
              <a:t>通过 </a:t>
            </a:r>
            <a:r>
              <a:rPr lang="en-US" altLang="zh-CN" dirty="0"/>
              <a:t>AI</a:t>
            </a:r>
            <a:r>
              <a:rPr lang="zh-CN" altLang="en-US" dirty="0"/>
              <a:t> 学会图像的语义表达，并论证可以用于于各种下游任务。</a:t>
            </a:r>
            <a:endParaRPr kumimoji="1" lang="zh-CN" altLang="en-US" dirty="0"/>
          </a:p>
        </p:txBody>
      </p:sp>
      <p:sp>
        <p:nvSpPr>
          <p:cNvPr id="7" name="椭圆 6">
            <a:extLst>
              <a:ext uri="{FF2B5EF4-FFF2-40B4-BE49-F238E27FC236}">
                <a16:creationId xmlns:a16="http://schemas.microsoft.com/office/drawing/2014/main" id="{D8B1CF49-6EA9-CD41-AD8D-A506469D70E1}"/>
              </a:ext>
            </a:extLst>
          </p:cNvPr>
          <p:cNvSpPr/>
          <p:nvPr/>
        </p:nvSpPr>
        <p:spPr>
          <a:xfrm>
            <a:off x="11140688" y="558414"/>
            <a:ext cx="578069" cy="5780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Futura Medium" panose="020B0602020204020303" pitchFamily="34" charset="-79"/>
                <a:cs typeface="Futura Medium" panose="020B0602020204020303" pitchFamily="34" charset="-79"/>
              </a:rPr>
              <a:t>2</a:t>
            </a:r>
            <a:endParaRPr kumimoji="1" lang="zh-CN" altLang="en-US" sz="2400" b="1" dirty="0">
              <a:latin typeface="Futura Medium" panose="020B0602020204020303" pitchFamily="34" charset="-79"/>
              <a:cs typeface="Futura Medium" panose="020B0602020204020303" pitchFamily="34" charset="-79"/>
            </a:endParaRPr>
          </a:p>
        </p:txBody>
      </p:sp>
      <p:pic>
        <p:nvPicPr>
          <p:cNvPr id="2" name="图片 1">
            <a:extLst>
              <a:ext uri="{FF2B5EF4-FFF2-40B4-BE49-F238E27FC236}">
                <a16:creationId xmlns:a16="http://schemas.microsoft.com/office/drawing/2014/main" id="{6674FF7F-B4F7-984F-BBB4-EDB70F1122DF}"/>
              </a:ext>
            </a:extLst>
          </p:cNvPr>
          <p:cNvPicPr>
            <a:picLocks noChangeAspect="1"/>
          </p:cNvPicPr>
          <p:nvPr/>
        </p:nvPicPr>
        <p:blipFill>
          <a:blip r:embed="rId2"/>
          <a:stretch>
            <a:fillRect/>
          </a:stretch>
        </p:blipFill>
        <p:spPr>
          <a:xfrm>
            <a:off x="1063137" y="2506238"/>
            <a:ext cx="4116963" cy="4035885"/>
          </a:xfrm>
          <a:prstGeom prst="rect">
            <a:avLst/>
          </a:prstGeom>
        </p:spPr>
      </p:pic>
      <p:pic>
        <p:nvPicPr>
          <p:cNvPr id="8" name="图片 7">
            <a:extLst>
              <a:ext uri="{FF2B5EF4-FFF2-40B4-BE49-F238E27FC236}">
                <a16:creationId xmlns:a16="http://schemas.microsoft.com/office/drawing/2014/main" id="{254C934C-DECD-AF42-AB24-82FA64B7B4DB}"/>
              </a:ext>
            </a:extLst>
          </p:cNvPr>
          <p:cNvPicPr>
            <a:picLocks noChangeAspect="1"/>
          </p:cNvPicPr>
          <p:nvPr/>
        </p:nvPicPr>
        <p:blipFill>
          <a:blip r:embed="rId3"/>
          <a:stretch>
            <a:fillRect/>
          </a:stretch>
        </p:blipFill>
        <p:spPr>
          <a:xfrm>
            <a:off x="5643508" y="2494224"/>
            <a:ext cx="5497180" cy="3887963"/>
          </a:xfrm>
          <a:prstGeom prst="rect">
            <a:avLst/>
          </a:prstGeom>
        </p:spPr>
      </p:pic>
    </p:spTree>
    <p:extLst>
      <p:ext uri="{BB962C8B-B14F-4D97-AF65-F5344CB8AC3E}">
        <p14:creationId xmlns:p14="http://schemas.microsoft.com/office/powerpoint/2010/main" val="2796967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C2A5590-DE6B-2A4D-862A-443D27A84BCB}"/>
              </a:ext>
            </a:extLst>
          </p:cNvPr>
          <p:cNvSpPr>
            <a:spLocks noGrp="1"/>
          </p:cNvSpPr>
          <p:nvPr>
            <p:ph type="title"/>
          </p:nvPr>
        </p:nvSpPr>
        <p:spPr/>
        <p:txBody>
          <a:bodyPr/>
          <a:lstStyle/>
          <a:p>
            <a:r>
              <a:rPr lang="en-US" altLang="zh-CN" dirty="0"/>
              <a:t>I-JEPA</a:t>
            </a:r>
            <a:r>
              <a:rPr lang="zh-CN" altLang="en-US" dirty="0"/>
              <a:t> 才是世界模型的未来</a:t>
            </a:r>
          </a:p>
        </p:txBody>
      </p:sp>
      <p:sp>
        <p:nvSpPr>
          <p:cNvPr id="10" name="内容占位符 9">
            <a:extLst>
              <a:ext uri="{FF2B5EF4-FFF2-40B4-BE49-F238E27FC236}">
                <a16:creationId xmlns:a16="http://schemas.microsoft.com/office/drawing/2014/main" id="{12BC9C6E-9B0C-E14C-9CEE-B22A9BE6C0DA}"/>
              </a:ext>
            </a:extLst>
          </p:cNvPr>
          <p:cNvSpPr>
            <a:spLocks noGrp="1"/>
          </p:cNvSpPr>
          <p:nvPr>
            <p:ph sz="half" idx="1"/>
          </p:nvPr>
        </p:nvSpPr>
        <p:spPr>
          <a:xfrm>
            <a:off x="623635" y="1147605"/>
            <a:ext cx="10963473" cy="1206712"/>
          </a:xfrm>
        </p:spPr>
        <p:txBody>
          <a:bodyPr/>
          <a:lstStyle/>
          <a:p>
            <a:r>
              <a:rPr lang="zh-CN" altLang="en-US" dirty="0">
                <a:solidFill>
                  <a:srgbClr val="C00000"/>
                </a:solidFill>
              </a:rPr>
              <a:t>推理：</a:t>
            </a:r>
            <a:r>
              <a:rPr lang="zh-CN" altLang="en-US" dirty="0">
                <a:solidFill>
                  <a:srgbClr val="1D1D1A"/>
                </a:solidFill>
              </a:rPr>
              <a:t>使用 </a:t>
            </a:r>
            <a:r>
              <a:rPr lang="en-US" altLang="zh-CN" dirty="0">
                <a:solidFill>
                  <a:srgbClr val="1D1D1A"/>
                </a:solidFill>
              </a:rPr>
              <a:t>Predictor</a:t>
            </a:r>
            <a:r>
              <a:rPr lang="zh-CN" altLang="en-US" dirty="0">
                <a:solidFill>
                  <a:srgbClr val="1D1D1A"/>
                </a:solidFill>
              </a:rPr>
              <a:t> 来进行表征，然后利用 </a:t>
            </a:r>
            <a:r>
              <a:rPr lang="en-US" altLang="zh-CN" dirty="0">
                <a:solidFill>
                  <a:srgbClr val="1D1D1A"/>
                </a:solidFill>
              </a:rPr>
              <a:t>class</a:t>
            </a:r>
            <a:r>
              <a:rPr lang="zh-CN" altLang="en-US" dirty="0">
                <a:solidFill>
                  <a:srgbClr val="1D1D1A"/>
                </a:solidFill>
              </a:rPr>
              <a:t> </a:t>
            </a:r>
            <a:r>
              <a:rPr lang="en-US" altLang="zh-CN" dirty="0">
                <a:solidFill>
                  <a:srgbClr val="1D1D1A"/>
                </a:solidFill>
              </a:rPr>
              <a:t>Token</a:t>
            </a:r>
            <a:r>
              <a:rPr lang="zh-CN" altLang="en-US" dirty="0">
                <a:solidFill>
                  <a:srgbClr val="1D1D1A"/>
                </a:solidFill>
              </a:rPr>
              <a:t> 输出进行 </a:t>
            </a:r>
            <a:r>
              <a:rPr lang="en-US" altLang="zh-CN" dirty="0">
                <a:solidFill>
                  <a:srgbClr val="1D1D1A"/>
                </a:solidFill>
              </a:rPr>
              <a:t>avg</a:t>
            </a:r>
            <a:r>
              <a:rPr lang="zh-CN" altLang="en-US" dirty="0">
                <a:solidFill>
                  <a:srgbClr val="1D1D1A"/>
                </a:solidFill>
              </a:rPr>
              <a:t> </a:t>
            </a:r>
            <a:r>
              <a:rPr lang="en-US" altLang="zh-CN" dirty="0">
                <a:solidFill>
                  <a:srgbClr val="1D1D1A"/>
                </a:solidFill>
              </a:rPr>
              <a:t>pooling</a:t>
            </a:r>
            <a:r>
              <a:rPr lang="zh-CN" altLang="en-US" dirty="0">
                <a:solidFill>
                  <a:srgbClr val="1D1D1A"/>
                </a:solidFill>
              </a:rPr>
              <a:t> 得到分类概率。</a:t>
            </a:r>
            <a:endParaRPr lang="en-US" altLang="zh-CN" dirty="0">
              <a:solidFill>
                <a:srgbClr val="1D1D1A"/>
              </a:solidFill>
            </a:endParaRPr>
          </a:p>
          <a:p>
            <a:r>
              <a:rPr kumimoji="1" lang="zh-CN" altLang="en-US" dirty="0">
                <a:solidFill>
                  <a:srgbClr val="C00000"/>
                </a:solidFill>
              </a:rPr>
              <a:t>可视化：</a:t>
            </a:r>
            <a:r>
              <a:rPr kumimoji="1" lang="zh-CN" altLang="en-US" dirty="0">
                <a:solidFill>
                  <a:srgbClr val="1D1D1A"/>
                </a:solidFill>
              </a:rPr>
              <a:t>使用扩散模型 </a:t>
            </a:r>
            <a:r>
              <a:rPr kumimoji="1" lang="en-US" altLang="zh-CN" dirty="0">
                <a:solidFill>
                  <a:srgbClr val="1D1D1A"/>
                </a:solidFill>
              </a:rPr>
              <a:t>Diffusion</a:t>
            </a:r>
            <a:r>
              <a:rPr kumimoji="1" lang="zh-CN" altLang="en-US" dirty="0">
                <a:solidFill>
                  <a:srgbClr val="1D1D1A"/>
                </a:solidFill>
              </a:rPr>
              <a:t> </a:t>
            </a:r>
            <a:r>
              <a:rPr kumimoji="1" lang="en-US" altLang="zh-CN" dirty="0">
                <a:solidFill>
                  <a:srgbClr val="1D1D1A"/>
                </a:solidFill>
              </a:rPr>
              <a:t>Model</a:t>
            </a:r>
            <a:r>
              <a:rPr kumimoji="1" lang="zh-CN" altLang="en-US" dirty="0">
                <a:solidFill>
                  <a:srgbClr val="1D1D1A"/>
                </a:solidFill>
              </a:rPr>
              <a:t> 对表征向量逆高斯过程恢复原图看预测的概率。</a:t>
            </a:r>
          </a:p>
        </p:txBody>
      </p:sp>
      <p:sp>
        <p:nvSpPr>
          <p:cNvPr id="7" name="椭圆 6">
            <a:extLst>
              <a:ext uri="{FF2B5EF4-FFF2-40B4-BE49-F238E27FC236}">
                <a16:creationId xmlns:a16="http://schemas.microsoft.com/office/drawing/2014/main" id="{D8B1CF49-6EA9-CD41-AD8D-A506469D70E1}"/>
              </a:ext>
            </a:extLst>
          </p:cNvPr>
          <p:cNvSpPr/>
          <p:nvPr/>
        </p:nvSpPr>
        <p:spPr>
          <a:xfrm>
            <a:off x="11140688" y="558414"/>
            <a:ext cx="578069" cy="5780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Futura Medium" panose="020B0602020204020303" pitchFamily="34" charset="-79"/>
                <a:cs typeface="Futura Medium" panose="020B0602020204020303" pitchFamily="34" charset="-79"/>
              </a:rPr>
              <a:t>2</a:t>
            </a:r>
            <a:endParaRPr kumimoji="1" lang="zh-CN" altLang="en-US" sz="2400" b="1" dirty="0">
              <a:latin typeface="Futura Medium" panose="020B0602020204020303" pitchFamily="34" charset="-79"/>
              <a:cs typeface="Futura Medium" panose="020B0602020204020303" pitchFamily="34" charset="-79"/>
            </a:endParaRPr>
          </a:p>
        </p:txBody>
      </p:sp>
      <p:pic>
        <p:nvPicPr>
          <p:cNvPr id="3" name="图片 2">
            <a:extLst>
              <a:ext uri="{FF2B5EF4-FFF2-40B4-BE49-F238E27FC236}">
                <a16:creationId xmlns:a16="http://schemas.microsoft.com/office/drawing/2014/main" id="{CB397A12-A958-1744-BA4A-E8617DDC9722}"/>
              </a:ext>
            </a:extLst>
          </p:cNvPr>
          <p:cNvPicPr>
            <a:picLocks noChangeAspect="1"/>
          </p:cNvPicPr>
          <p:nvPr/>
        </p:nvPicPr>
        <p:blipFill>
          <a:blip r:embed="rId2"/>
          <a:stretch>
            <a:fillRect/>
          </a:stretch>
        </p:blipFill>
        <p:spPr>
          <a:xfrm>
            <a:off x="778833" y="2674939"/>
            <a:ext cx="5233084" cy="3624647"/>
          </a:xfrm>
          <a:prstGeom prst="rect">
            <a:avLst/>
          </a:prstGeom>
        </p:spPr>
      </p:pic>
      <p:pic>
        <p:nvPicPr>
          <p:cNvPr id="9" name="图片 8">
            <a:extLst>
              <a:ext uri="{FF2B5EF4-FFF2-40B4-BE49-F238E27FC236}">
                <a16:creationId xmlns:a16="http://schemas.microsoft.com/office/drawing/2014/main" id="{E5753F9D-21BD-4A4D-B249-B6EC4CA68B58}"/>
              </a:ext>
            </a:extLst>
          </p:cNvPr>
          <p:cNvPicPr>
            <a:picLocks noChangeAspect="1"/>
          </p:cNvPicPr>
          <p:nvPr/>
        </p:nvPicPr>
        <p:blipFill>
          <a:blip r:embed="rId3"/>
          <a:stretch>
            <a:fillRect/>
          </a:stretch>
        </p:blipFill>
        <p:spPr>
          <a:xfrm>
            <a:off x="6478129" y="2575378"/>
            <a:ext cx="5108979" cy="3823768"/>
          </a:xfrm>
          <a:prstGeom prst="rect">
            <a:avLst/>
          </a:prstGeom>
        </p:spPr>
      </p:pic>
    </p:spTree>
    <p:extLst>
      <p:ext uri="{BB962C8B-B14F-4D97-AF65-F5344CB8AC3E}">
        <p14:creationId xmlns:p14="http://schemas.microsoft.com/office/powerpoint/2010/main" val="1995220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FBA3D09-641F-8540-BD1C-6458643547E6}"/>
              </a:ext>
            </a:extLst>
          </p:cNvPr>
          <p:cNvSpPr>
            <a:spLocks noGrp="1"/>
          </p:cNvSpPr>
          <p:nvPr>
            <p:ph type="title"/>
          </p:nvPr>
        </p:nvSpPr>
        <p:spPr/>
        <p:txBody>
          <a:bodyPr/>
          <a:lstStyle/>
          <a:p>
            <a:r>
              <a:rPr lang="zh-CN" altLang="en-US" dirty="0"/>
              <a:t>谁才是世界模型老大？</a:t>
            </a:r>
          </a:p>
        </p:txBody>
      </p:sp>
      <p:sp>
        <p:nvSpPr>
          <p:cNvPr id="5" name="内容占位符 4">
            <a:extLst>
              <a:ext uri="{FF2B5EF4-FFF2-40B4-BE49-F238E27FC236}">
                <a16:creationId xmlns:a16="http://schemas.microsoft.com/office/drawing/2014/main" id="{612C42A9-84E9-4845-A355-F676CB52C1DF}"/>
              </a:ext>
            </a:extLst>
          </p:cNvPr>
          <p:cNvSpPr>
            <a:spLocks noGrp="1"/>
          </p:cNvSpPr>
          <p:nvPr>
            <p:ph sz="half" idx="1"/>
          </p:nvPr>
        </p:nvSpPr>
        <p:spPr>
          <a:xfrm>
            <a:off x="1107111" y="2842376"/>
            <a:ext cx="2918351" cy="589191"/>
          </a:xfrm>
        </p:spPr>
        <p:txBody>
          <a:bodyPr/>
          <a:lstStyle/>
          <a:p>
            <a:r>
              <a:rPr lang="en-US" altLang="zh-CN" dirty="0"/>
              <a:t>2024.02.15</a:t>
            </a:r>
            <a:r>
              <a:rPr lang="zh-CN" altLang="en-US" dirty="0"/>
              <a:t> </a:t>
            </a:r>
            <a:r>
              <a:rPr lang="en-US" altLang="zh-CN" dirty="0"/>
              <a:t>SORA</a:t>
            </a:r>
            <a:r>
              <a:rPr lang="zh-CN" altLang="en-US" dirty="0"/>
              <a:t>发布</a:t>
            </a:r>
          </a:p>
        </p:txBody>
      </p:sp>
      <p:sp>
        <p:nvSpPr>
          <p:cNvPr id="6" name="右箭头 5">
            <a:extLst>
              <a:ext uri="{FF2B5EF4-FFF2-40B4-BE49-F238E27FC236}">
                <a16:creationId xmlns:a16="http://schemas.microsoft.com/office/drawing/2014/main" id="{D3603518-7DAE-C64E-B7D4-BF5095C8E0C4}"/>
              </a:ext>
            </a:extLst>
          </p:cNvPr>
          <p:cNvSpPr/>
          <p:nvPr/>
        </p:nvSpPr>
        <p:spPr>
          <a:xfrm>
            <a:off x="1006119" y="3389914"/>
            <a:ext cx="10184524" cy="935421"/>
          </a:xfrm>
          <a:prstGeom prst="rightArrow">
            <a:avLst>
              <a:gd name="adj1" fmla="val 50000"/>
              <a:gd name="adj2" fmla="val 7022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内容占位符 4">
            <a:extLst>
              <a:ext uri="{FF2B5EF4-FFF2-40B4-BE49-F238E27FC236}">
                <a16:creationId xmlns:a16="http://schemas.microsoft.com/office/drawing/2014/main" id="{F9B723B0-74EB-734D-A0C0-617B278CA5D7}"/>
              </a:ext>
            </a:extLst>
          </p:cNvPr>
          <p:cNvSpPr txBox="1">
            <a:spLocks/>
          </p:cNvSpPr>
          <p:nvPr/>
        </p:nvSpPr>
        <p:spPr>
          <a:xfrm>
            <a:off x="4877149" y="4485863"/>
            <a:ext cx="2918351" cy="58919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r>
              <a:rPr lang="en-US" altLang="zh-CN" dirty="0"/>
              <a:t>2024.02.26</a:t>
            </a:r>
            <a:r>
              <a:rPr lang="en-US" dirty="0"/>
              <a:t> </a:t>
            </a:r>
            <a:r>
              <a:rPr lang="en-US" altLang="zh-CN" dirty="0"/>
              <a:t>Genie</a:t>
            </a:r>
            <a:r>
              <a:rPr lang="zh-CN" altLang="en-US" dirty="0"/>
              <a:t>发布</a:t>
            </a:r>
          </a:p>
        </p:txBody>
      </p:sp>
      <p:sp>
        <p:nvSpPr>
          <p:cNvPr id="8" name="内容占位符 4">
            <a:extLst>
              <a:ext uri="{FF2B5EF4-FFF2-40B4-BE49-F238E27FC236}">
                <a16:creationId xmlns:a16="http://schemas.microsoft.com/office/drawing/2014/main" id="{FA0F0F30-3F86-2D4E-82AA-63FA0DDA707A}"/>
              </a:ext>
            </a:extLst>
          </p:cNvPr>
          <p:cNvSpPr txBox="1">
            <a:spLocks/>
          </p:cNvSpPr>
          <p:nvPr/>
        </p:nvSpPr>
        <p:spPr>
          <a:xfrm>
            <a:off x="7351986" y="2401351"/>
            <a:ext cx="2918351" cy="109925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r>
              <a:rPr lang="en-US" altLang="zh-CN" dirty="0"/>
              <a:t>2024.03.01</a:t>
            </a:r>
            <a:r>
              <a:rPr lang="en-US" dirty="0"/>
              <a:t> V-JEPA</a:t>
            </a:r>
            <a:r>
              <a:rPr lang="zh-CN" altLang="en-US" dirty="0"/>
              <a:t>发布</a:t>
            </a:r>
            <a:endParaRPr lang="en-US" altLang="zh-CN" dirty="0"/>
          </a:p>
          <a:p>
            <a:r>
              <a:rPr lang="en-US" altLang="zh-CN" dirty="0"/>
              <a:t>2024.03.05</a:t>
            </a:r>
            <a:r>
              <a:rPr lang="zh-CN" altLang="en-US" dirty="0"/>
              <a:t> </a:t>
            </a:r>
            <a:r>
              <a:rPr lang="en-US" altLang="zh-CN" dirty="0"/>
              <a:t>IWM</a:t>
            </a:r>
            <a:r>
              <a:rPr lang="zh-CN" altLang="en-US" dirty="0"/>
              <a:t> 发布</a:t>
            </a:r>
          </a:p>
        </p:txBody>
      </p:sp>
      <p:sp>
        <p:nvSpPr>
          <p:cNvPr id="9" name="矩形 8">
            <a:extLst>
              <a:ext uri="{FF2B5EF4-FFF2-40B4-BE49-F238E27FC236}">
                <a16:creationId xmlns:a16="http://schemas.microsoft.com/office/drawing/2014/main" id="{F601FA96-823D-904F-8630-FEA296AF8676}"/>
              </a:ext>
            </a:extLst>
          </p:cNvPr>
          <p:cNvSpPr/>
          <p:nvPr/>
        </p:nvSpPr>
        <p:spPr>
          <a:xfrm>
            <a:off x="1704511" y="2359698"/>
            <a:ext cx="1723549" cy="461665"/>
          </a:xfrm>
          <a:prstGeom prst="rect">
            <a:avLst/>
          </a:prstGeom>
        </p:spPr>
        <p:txBody>
          <a:bodyPr wrap="none">
            <a:spAutoFit/>
          </a:bodyPr>
          <a:lstStyle/>
          <a:p>
            <a:r>
              <a:rPr lang="zh-CN" altLang="en-US" sz="2400" b="1" dirty="0">
                <a:solidFill>
                  <a:srgbClr val="C00000"/>
                </a:solidFill>
                <a:latin typeface="+mn-ea"/>
              </a:rPr>
              <a:t>世界模拟器</a:t>
            </a:r>
          </a:p>
        </p:txBody>
      </p:sp>
      <p:sp>
        <p:nvSpPr>
          <p:cNvPr id="10" name="矩形 9">
            <a:extLst>
              <a:ext uri="{FF2B5EF4-FFF2-40B4-BE49-F238E27FC236}">
                <a16:creationId xmlns:a16="http://schemas.microsoft.com/office/drawing/2014/main" id="{CE903DAB-2222-3247-BD48-779A358FBFCF}"/>
              </a:ext>
            </a:extLst>
          </p:cNvPr>
          <p:cNvSpPr/>
          <p:nvPr/>
        </p:nvSpPr>
        <p:spPr>
          <a:xfrm>
            <a:off x="7949386" y="2037926"/>
            <a:ext cx="1415772" cy="461665"/>
          </a:xfrm>
          <a:prstGeom prst="rect">
            <a:avLst/>
          </a:prstGeom>
        </p:spPr>
        <p:txBody>
          <a:bodyPr wrap="none">
            <a:spAutoFit/>
          </a:bodyPr>
          <a:lstStyle/>
          <a:p>
            <a:r>
              <a:rPr lang="zh-CN" altLang="en-US" sz="2400" b="1" dirty="0">
                <a:solidFill>
                  <a:srgbClr val="C00000"/>
                </a:solidFill>
                <a:latin typeface="+mn-ea"/>
              </a:rPr>
              <a:t>世界模型</a:t>
            </a:r>
          </a:p>
        </p:txBody>
      </p:sp>
      <p:sp>
        <p:nvSpPr>
          <p:cNvPr id="11" name="矩形 10">
            <a:extLst>
              <a:ext uri="{FF2B5EF4-FFF2-40B4-BE49-F238E27FC236}">
                <a16:creationId xmlns:a16="http://schemas.microsoft.com/office/drawing/2014/main" id="{5211C226-17C0-1E4E-9EB8-E95E46EFFCE5}"/>
              </a:ext>
            </a:extLst>
          </p:cNvPr>
          <p:cNvSpPr/>
          <p:nvPr/>
        </p:nvSpPr>
        <p:spPr>
          <a:xfrm>
            <a:off x="5320661" y="5075054"/>
            <a:ext cx="2031325" cy="461665"/>
          </a:xfrm>
          <a:prstGeom prst="rect">
            <a:avLst/>
          </a:prstGeom>
        </p:spPr>
        <p:txBody>
          <a:bodyPr wrap="none">
            <a:spAutoFit/>
          </a:bodyPr>
          <a:lstStyle/>
          <a:p>
            <a:r>
              <a:rPr lang="zh-CN" altLang="en-US" sz="2400" b="1" dirty="0">
                <a:solidFill>
                  <a:srgbClr val="C00000"/>
                </a:solidFill>
                <a:latin typeface="Arial" panose="020B0604020202020204" pitchFamily="34" charset="0"/>
              </a:rPr>
              <a:t>基础世界模型</a:t>
            </a:r>
            <a:endParaRPr lang="zh-CN" altLang="en-US" sz="2400" b="1" dirty="0">
              <a:solidFill>
                <a:srgbClr val="C00000"/>
              </a:solidFill>
            </a:endParaRPr>
          </a:p>
        </p:txBody>
      </p:sp>
      <p:pic>
        <p:nvPicPr>
          <p:cNvPr id="12" name="图片 11">
            <a:extLst>
              <a:ext uri="{FF2B5EF4-FFF2-40B4-BE49-F238E27FC236}">
                <a16:creationId xmlns:a16="http://schemas.microsoft.com/office/drawing/2014/main" id="{C5855544-F804-7D41-BB85-EC3FCC1A300A}"/>
              </a:ext>
            </a:extLst>
          </p:cNvPr>
          <p:cNvPicPr>
            <a:picLocks noChangeAspect="1"/>
          </p:cNvPicPr>
          <p:nvPr/>
        </p:nvPicPr>
        <p:blipFill>
          <a:blip r:embed="rId2"/>
          <a:stretch>
            <a:fillRect/>
          </a:stretch>
        </p:blipFill>
        <p:spPr>
          <a:xfrm>
            <a:off x="3733794" y="1498596"/>
            <a:ext cx="2206800" cy="12413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图片 12">
            <a:extLst>
              <a:ext uri="{FF2B5EF4-FFF2-40B4-BE49-F238E27FC236}">
                <a16:creationId xmlns:a16="http://schemas.microsoft.com/office/drawing/2014/main" id="{78456040-E656-D64C-8165-344E692B5111}"/>
              </a:ext>
            </a:extLst>
          </p:cNvPr>
          <p:cNvPicPr>
            <a:picLocks noChangeAspect="1"/>
          </p:cNvPicPr>
          <p:nvPr/>
        </p:nvPicPr>
        <p:blipFill>
          <a:blip r:embed="rId3"/>
          <a:stretch>
            <a:fillRect/>
          </a:stretch>
        </p:blipFill>
        <p:spPr>
          <a:xfrm>
            <a:off x="2420193" y="4359480"/>
            <a:ext cx="2206800" cy="12455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5" name="直线连接符 14">
            <a:extLst>
              <a:ext uri="{FF2B5EF4-FFF2-40B4-BE49-F238E27FC236}">
                <a16:creationId xmlns:a16="http://schemas.microsoft.com/office/drawing/2014/main" id="{06709774-BD1E-2C42-8540-9BAAAB565DDD}"/>
              </a:ext>
            </a:extLst>
          </p:cNvPr>
          <p:cNvCxnSpPr/>
          <p:nvPr/>
        </p:nvCxnSpPr>
        <p:spPr>
          <a:xfrm>
            <a:off x="2480441" y="3294977"/>
            <a:ext cx="0" cy="58662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线连接符 15">
            <a:extLst>
              <a:ext uri="{FF2B5EF4-FFF2-40B4-BE49-F238E27FC236}">
                <a16:creationId xmlns:a16="http://schemas.microsoft.com/office/drawing/2014/main" id="{5F2BA1DB-1C63-B742-A926-0ED956B361C2}"/>
              </a:ext>
            </a:extLst>
          </p:cNvPr>
          <p:cNvCxnSpPr/>
          <p:nvPr/>
        </p:nvCxnSpPr>
        <p:spPr>
          <a:xfrm>
            <a:off x="6332482" y="3825666"/>
            <a:ext cx="0" cy="58662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CAEA3AAD-7616-DC4E-ABF0-4037127C5C0D}"/>
              </a:ext>
            </a:extLst>
          </p:cNvPr>
          <p:cNvCxnSpPr/>
          <p:nvPr/>
        </p:nvCxnSpPr>
        <p:spPr>
          <a:xfrm>
            <a:off x="8686799" y="3312615"/>
            <a:ext cx="0" cy="58662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线连接符 17">
            <a:extLst>
              <a:ext uri="{FF2B5EF4-FFF2-40B4-BE49-F238E27FC236}">
                <a16:creationId xmlns:a16="http://schemas.microsoft.com/office/drawing/2014/main" id="{E7658CA9-AA57-214E-B0CA-681FBCF682A3}"/>
              </a:ext>
            </a:extLst>
          </p:cNvPr>
          <p:cNvCxnSpPr/>
          <p:nvPr/>
        </p:nvCxnSpPr>
        <p:spPr>
          <a:xfrm>
            <a:off x="9344577" y="3312615"/>
            <a:ext cx="0" cy="58662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0827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1325DF9F-BA34-8242-AAB9-56017076DED6}"/>
              </a:ext>
            </a:extLst>
          </p:cNvPr>
          <p:cNvSpPr>
            <a:spLocks noGrp="1"/>
          </p:cNvSpPr>
          <p:nvPr>
            <p:ph type="title"/>
          </p:nvPr>
        </p:nvSpPr>
        <p:spPr/>
        <p:txBody>
          <a:bodyPr/>
          <a:lstStyle/>
          <a:p>
            <a:r>
              <a:rPr lang="en-US" altLang="zh-CN" dirty="0"/>
              <a:t>V-JEPA</a:t>
            </a:r>
            <a:r>
              <a:rPr lang="zh-CN" altLang="en-US" dirty="0"/>
              <a:t> 才是世界模型的未来</a:t>
            </a:r>
          </a:p>
        </p:txBody>
      </p:sp>
      <p:sp>
        <p:nvSpPr>
          <p:cNvPr id="9" name="内容占位符 8">
            <a:extLst>
              <a:ext uri="{FF2B5EF4-FFF2-40B4-BE49-F238E27FC236}">
                <a16:creationId xmlns:a16="http://schemas.microsoft.com/office/drawing/2014/main" id="{4F4CA6C4-B238-8847-BE3A-AA9FB8E6B687}"/>
              </a:ext>
            </a:extLst>
          </p:cNvPr>
          <p:cNvSpPr>
            <a:spLocks noGrp="1"/>
          </p:cNvSpPr>
          <p:nvPr>
            <p:ph sz="half" idx="1"/>
          </p:nvPr>
        </p:nvSpPr>
        <p:spPr>
          <a:xfrm>
            <a:off x="623635" y="1360170"/>
            <a:ext cx="3633055" cy="4994910"/>
          </a:xfrm>
        </p:spPr>
        <p:txBody>
          <a:bodyPr anchor="ctr"/>
          <a:lstStyle/>
          <a:p>
            <a:r>
              <a:rPr lang="zh-CN" altLang="en-US" dirty="0"/>
              <a:t>使用 </a:t>
            </a:r>
            <a:r>
              <a:rPr lang="en-US" altLang="zh-CN" dirty="0"/>
              <a:t>V-JEPA</a:t>
            </a:r>
            <a:r>
              <a:rPr lang="zh-CN" altLang="en-US" dirty="0"/>
              <a:t> 主要关注于「感知」</a:t>
            </a:r>
            <a:r>
              <a:rPr lang="en-US" altLang="zh-CN" dirty="0"/>
              <a:t>——</a:t>
            </a:r>
            <a:r>
              <a:rPr lang="zh-CN" altLang="en-US" dirty="0"/>
              <a:t>通过分析视频来理解周围世界的即时情况。</a:t>
            </a:r>
            <a:endParaRPr lang="en-US" altLang="zh-CN" dirty="0"/>
          </a:p>
          <a:p>
            <a:r>
              <a:rPr lang="zh-CN" altLang="en-US" dirty="0"/>
              <a:t>在 </a:t>
            </a:r>
            <a:r>
              <a:rPr lang="en-US" altLang="zh-CN" dirty="0"/>
              <a:t>V-JEPA</a:t>
            </a:r>
            <a:r>
              <a:rPr lang="zh-CN" altLang="en-US" dirty="0"/>
              <a:t> 架构中，预测器充当了一个初步的「物理世界模型」，能够概括性地告诉我们视频中正在发生的事情。</a:t>
            </a:r>
          </a:p>
        </p:txBody>
      </p:sp>
      <p:sp>
        <p:nvSpPr>
          <p:cNvPr id="4" name="椭圆 3">
            <a:extLst>
              <a:ext uri="{FF2B5EF4-FFF2-40B4-BE49-F238E27FC236}">
                <a16:creationId xmlns:a16="http://schemas.microsoft.com/office/drawing/2014/main" id="{DE729420-49D2-A547-87C3-C4CCC1277D14}"/>
              </a:ext>
            </a:extLst>
          </p:cNvPr>
          <p:cNvSpPr/>
          <p:nvPr/>
        </p:nvSpPr>
        <p:spPr>
          <a:xfrm>
            <a:off x="11140688" y="558414"/>
            <a:ext cx="578069" cy="5780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Futura Medium" panose="020B0602020204020303" pitchFamily="34" charset="-79"/>
                <a:cs typeface="Futura Medium" panose="020B0602020204020303" pitchFamily="34" charset="-79"/>
              </a:rPr>
              <a:t>3</a:t>
            </a:r>
            <a:endParaRPr kumimoji="1" lang="zh-CN" altLang="en-US" sz="2400" b="1" dirty="0">
              <a:latin typeface="Futura Medium" panose="020B0602020204020303" pitchFamily="34" charset="-79"/>
              <a:cs typeface="Futura Medium" panose="020B0602020204020303" pitchFamily="34" charset="-79"/>
            </a:endParaRPr>
          </a:p>
        </p:txBody>
      </p:sp>
      <p:pic>
        <p:nvPicPr>
          <p:cNvPr id="2" name="图片 1">
            <a:extLst>
              <a:ext uri="{FF2B5EF4-FFF2-40B4-BE49-F238E27FC236}">
                <a16:creationId xmlns:a16="http://schemas.microsoft.com/office/drawing/2014/main" id="{7A141A57-33FE-324E-BA76-D1687A1F7E8F}"/>
              </a:ext>
            </a:extLst>
          </p:cNvPr>
          <p:cNvPicPr>
            <a:picLocks noChangeAspect="1"/>
          </p:cNvPicPr>
          <p:nvPr/>
        </p:nvPicPr>
        <p:blipFill>
          <a:blip r:embed="rId2"/>
          <a:stretch>
            <a:fillRect/>
          </a:stretch>
        </p:blipFill>
        <p:spPr>
          <a:xfrm>
            <a:off x="4727458" y="1608104"/>
            <a:ext cx="6859650" cy="4499042"/>
          </a:xfrm>
          <a:prstGeom prst="rect">
            <a:avLst/>
          </a:prstGeom>
        </p:spPr>
      </p:pic>
    </p:spTree>
    <p:extLst>
      <p:ext uri="{BB962C8B-B14F-4D97-AF65-F5344CB8AC3E}">
        <p14:creationId xmlns:p14="http://schemas.microsoft.com/office/powerpoint/2010/main" val="36673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8381FB-243B-3148-9E2C-3181095E0A74}"/>
              </a:ext>
            </a:extLst>
          </p:cNvPr>
          <p:cNvSpPr>
            <a:spLocks noGrp="1"/>
          </p:cNvSpPr>
          <p:nvPr>
            <p:ph type="title"/>
          </p:nvPr>
        </p:nvSpPr>
        <p:spPr/>
        <p:txBody>
          <a:bodyPr/>
          <a:lstStyle/>
          <a:p>
            <a:r>
              <a:rPr lang="en-US" altLang="zh-CN" dirty="0"/>
              <a:t>V-JEPA</a:t>
            </a:r>
            <a:r>
              <a:rPr lang="zh-CN" altLang="en-US" dirty="0"/>
              <a:t> 才是世界模型的未来</a:t>
            </a:r>
            <a:endParaRPr kumimoji="1" lang="zh-CN" altLang="en-US" dirty="0"/>
          </a:p>
        </p:txBody>
      </p:sp>
      <p:pic>
        <p:nvPicPr>
          <p:cNvPr id="5" name="图片 4">
            <a:extLst>
              <a:ext uri="{FF2B5EF4-FFF2-40B4-BE49-F238E27FC236}">
                <a16:creationId xmlns:a16="http://schemas.microsoft.com/office/drawing/2014/main" id="{22AA80B2-458A-4742-8AD6-DADA370AA71E}"/>
              </a:ext>
            </a:extLst>
          </p:cNvPr>
          <p:cNvPicPr>
            <a:picLocks noChangeAspect="1"/>
          </p:cNvPicPr>
          <p:nvPr/>
        </p:nvPicPr>
        <p:blipFill>
          <a:blip r:embed="rId2"/>
          <a:stretch>
            <a:fillRect/>
          </a:stretch>
        </p:blipFill>
        <p:spPr>
          <a:xfrm>
            <a:off x="2015056" y="1420626"/>
            <a:ext cx="9287146" cy="4924122"/>
          </a:xfrm>
          <a:prstGeom prst="rect">
            <a:avLst/>
          </a:prstGeom>
        </p:spPr>
      </p:pic>
      <p:sp>
        <p:nvSpPr>
          <p:cNvPr id="6" name="椭圆 5">
            <a:extLst>
              <a:ext uri="{FF2B5EF4-FFF2-40B4-BE49-F238E27FC236}">
                <a16:creationId xmlns:a16="http://schemas.microsoft.com/office/drawing/2014/main" id="{97E36D03-7129-124A-BABF-BD28F26DF758}"/>
              </a:ext>
            </a:extLst>
          </p:cNvPr>
          <p:cNvSpPr/>
          <p:nvPr/>
        </p:nvSpPr>
        <p:spPr>
          <a:xfrm>
            <a:off x="11140688" y="558414"/>
            <a:ext cx="578069" cy="5780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Futura Medium" panose="020B0602020204020303" pitchFamily="34" charset="-79"/>
                <a:cs typeface="Futura Medium" panose="020B0602020204020303" pitchFamily="34" charset="-79"/>
              </a:rPr>
              <a:t>3</a:t>
            </a:r>
            <a:endParaRPr kumimoji="1" lang="zh-CN" altLang="en-US" sz="24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4232492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D4FBDC90-D9C6-ED43-ADF3-CE82DD5A56E6}"/>
              </a:ext>
            </a:extLst>
          </p:cNvPr>
          <p:cNvSpPr>
            <a:spLocks noGrp="1"/>
          </p:cNvSpPr>
          <p:nvPr>
            <p:ph type="title"/>
          </p:nvPr>
        </p:nvSpPr>
        <p:spPr/>
        <p:txBody>
          <a:bodyPr/>
          <a:lstStyle/>
          <a:p>
            <a:r>
              <a:rPr lang="en-US" altLang="zh-CN" dirty="0"/>
              <a:t>JEPA</a:t>
            </a:r>
            <a:r>
              <a:rPr lang="zh-CN" altLang="en-US" dirty="0"/>
              <a:t> 目标</a:t>
            </a:r>
          </a:p>
        </p:txBody>
      </p:sp>
      <p:sp>
        <p:nvSpPr>
          <p:cNvPr id="8" name="内容占位符 7">
            <a:extLst>
              <a:ext uri="{FF2B5EF4-FFF2-40B4-BE49-F238E27FC236}">
                <a16:creationId xmlns:a16="http://schemas.microsoft.com/office/drawing/2014/main" id="{D63F3932-BE9F-CC4C-B96C-F71A70400CE8}"/>
              </a:ext>
            </a:extLst>
          </p:cNvPr>
          <p:cNvSpPr>
            <a:spLocks noGrp="1"/>
          </p:cNvSpPr>
          <p:nvPr>
            <p:ph sz="half" idx="1"/>
          </p:nvPr>
        </p:nvSpPr>
        <p:spPr/>
        <p:txBody>
          <a:bodyPr/>
          <a:lstStyle/>
          <a:p>
            <a:r>
              <a:rPr lang="zh-CN" altLang="en-US" dirty="0">
                <a:solidFill>
                  <a:srgbClr val="C00000"/>
                </a:solidFill>
              </a:rPr>
              <a:t>基于强化学习 </a:t>
            </a:r>
            <a:r>
              <a:rPr lang="en-US" altLang="zh-CN" dirty="0">
                <a:solidFill>
                  <a:srgbClr val="C00000"/>
                </a:solidFill>
              </a:rPr>
              <a:t>RL</a:t>
            </a:r>
            <a:r>
              <a:rPr lang="zh-CN" altLang="en-US" dirty="0">
                <a:solidFill>
                  <a:srgbClr val="C00000"/>
                </a:solidFill>
              </a:rPr>
              <a:t> 思路创建世界模型，模型使用深度学习 </a:t>
            </a:r>
            <a:r>
              <a:rPr lang="en-US" altLang="zh-CN" dirty="0">
                <a:solidFill>
                  <a:srgbClr val="C00000"/>
                </a:solidFill>
              </a:rPr>
              <a:t>+</a:t>
            </a:r>
            <a:r>
              <a:rPr lang="zh-CN" altLang="en-US" dirty="0">
                <a:solidFill>
                  <a:srgbClr val="C00000"/>
                </a:solidFill>
              </a:rPr>
              <a:t> 无监督方法来创建学习流程：</a:t>
            </a:r>
          </a:p>
          <a:p>
            <a:pPr lvl="1"/>
            <a:r>
              <a:rPr lang="zh-CN" altLang="en-US" sz="1600" b="1" dirty="0"/>
              <a:t>更好的 </a:t>
            </a:r>
            <a:r>
              <a:rPr lang="en-US" altLang="zh-CN" sz="1600" b="1" dirty="0"/>
              <a:t>Latent</a:t>
            </a:r>
            <a:r>
              <a:rPr lang="zh-CN" altLang="en-US" sz="1600" b="1" dirty="0"/>
              <a:t> </a:t>
            </a:r>
            <a:r>
              <a:rPr lang="en-US" altLang="zh-CN" sz="1600" b="1" dirty="0"/>
              <a:t>Variable</a:t>
            </a:r>
            <a:r>
              <a:rPr lang="zh-CN" altLang="en-US" sz="1600" dirty="0"/>
              <a:t>：相比于重建像素的变分自编码器 </a:t>
            </a:r>
            <a:r>
              <a:rPr lang="en-US" altLang="zh-CN" sz="1600" dirty="0"/>
              <a:t>VAE</a:t>
            </a:r>
            <a:r>
              <a:rPr lang="zh-CN" altLang="en-US" sz="1600" dirty="0"/>
              <a:t>、掩码自编码器 </a:t>
            </a:r>
            <a:r>
              <a:rPr lang="en-US" altLang="zh-CN" sz="1600" dirty="0"/>
              <a:t>MASK-VAE</a:t>
            </a:r>
            <a:r>
              <a:rPr lang="zh-CN" altLang="en-US" sz="1600" dirty="0"/>
              <a:t>、去噪自编码器</a:t>
            </a:r>
            <a:r>
              <a:rPr lang="en-US" altLang="zh-CN" sz="1600" dirty="0"/>
              <a:t>VQ-VAE</a:t>
            </a:r>
            <a:r>
              <a:rPr lang="zh-CN" altLang="en-US" sz="1600" dirty="0"/>
              <a:t>，更能产生优秀的视觉输入表达；</a:t>
            </a:r>
          </a:p>
          <a:p>
            <a:pPr lvl="1"/>
            <a:r>
              <a:rPr lang="zh-CN" altLang="en-US" sz="1600" b="1" dirty="0"/>
              <a:t>数据驱动到无监督</a:t>
            </a:r>
            <a:r>
              <a:rPr lang="zh-CN" altLang="en-US" sz="1600" dirty="0"/>
              <a:t>：从数据中来从数据中去，通过 </a:t>
            </a:r>
            <a:r>
              <a:rPr lang="en-US" altLang="zh-CN" sz="1600" dirty="0"/>
              <a:t>JEPA</a:t>
            </a:r>
            <a:r>
              <a:rPr lang="zh-CN" altLang="en-US" sz="1600" dirty="0"/>
              <a:t> 架构可以对数据表征不需要抽象或语义化，因为 </a:t>
            </a:r>
            <a:r>
              <a:rPr lang="en-US" altLang="zh-CN" sz="1600" dirty="0"/>
              <a:t>JAPE</a:t>
            </a:r>
            <a:r>
              <a:rPr lang="zh-CN" altLang="en-US" sz="1600" dirty="0"/>
              <a:t> 能够通过 </a:t>
            </a:r>
            <a:r>
              <a:rPr lang="en-US" altLang="zh-CN" sz="1600" dirty="0"/>
              <a:t>SSL</a:t>
            </a:r>
            <a:r>
              <a:rPr lang="zh-CN" altLang="en-US" sz="1600" dirty="0"/>
              <a:t> 在任何情况下找到预测表征的方法；</a:t>
            </a:r>
          </a:p>
          <a:p>
            <a:endParaRPr lang="zh-CN" altLang="en-US" dirty="0"/>
          </a:p>
        </p:txBody>
      </p:sp>
    </p:spTree>
    <p:extLst>
      <p:ext uri="{BB962C8B-B14F-4D97-AF65-F5344CB8AC3E}">
        <p14:creationId xmlns:p14="http://schemas.microsoft.com/office/powerpoint/2010/main" val="3178950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C648A5D-BD0B-1D41-8820-62CCA8D45A1A}"/>
              </a:ext>
            </a:extLst>
          </p:cNvPr>
          <p:cNvSpPr>
            <a:spLocks noGrp="1"/>
          </p:cNvSpPr>
          <p:nvPr>
            <p:ph sz="half" idx="1"/>
          </p:nvPr>
        </p:nvSpPr>
        <p:spPr/>
        <p:txBody>
          <a:bodyPr/>
          <a:lstStyle/>
          <a:p>
            <a:r>
              <a:rPr lang="zh-CN" altLang="en-US" dirty="0"/>
              <a:t>总结与思考</a:t>
            </a:r>
          </a:p>
        </p:txBody>
      </p:sp>
    </p:spTree>
    <p:extLst>
      <p:ext uri="{BB962C8B-B14F-4D97-AF65-F5344CB8AC3E}">
        <p14:creationId xmlns:p14="http://schemas.microsoft.com/office/powerpoint/2010/main" val="3080345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511B8D9-238A-7C4F-82F2-9BDF0908057B}"/>
              </a:ext>
            </a:extLst>
          </p:cNvPr>
          <p:cNvSpPr>
            <a:spLocks noGrp="1"/>
          </p:cNvSpPr>
          <p:nvPr>
            <p:ph type="title"/>
          </p:nvPr>
        </p:nvSpPr>
        <p:spPr/>
        <p:txBody>
          <a:bodyPr/>
          <a:lstStyle/>
          <a:p>
            <a:r>
              <a:rPr lang="zh-CN" altLang="en-US" dirty="0"/>
              <a:t>基本对比</a:t>
            </a:r>
          </a:p>
        </p:txBody>
      </p:sp>
      <p:graphicFrame>
        <p:nvGraphicFramePr>
          <p:cNvPr id="5" name="内容占位符 4">
            <a:extLst>
              <a:ext uri="{FF2B5EF4-FFF2-40B4-BE49-F238E27FC236}">
                <a16:creationId xmlns:a16="http://schemas.microsoft.com/office/drawing/2014/main" id="{31752273-A34C-CF45-9C2A-D0CE9D407FC6}"/>
              </a:ext>
            </a:extLst>
          </p:cNvPr>
          <p:cNvGraphicFramePr>
            <a:graphicFrameLocks noGrp="1"/>
          </p:cNvGraphicFramePr>
          <p:nvPr>
            <p:ph sz="half" idx="1"/>
            <p:extLst>
              <p:ext uri="{D42A27DB-BD31-4B8C-83A1-F6EECF244321}">
                <p14:modId xmlns:p14="http://schemas.microsoft.com/office/powerpoint/2010/main" val="3671922462"/>
              </p:ext>
            </p:extLst>
          </p:nvPr>
        </p:nvGraphicFramePr>
        <p:xfrm>
          <a:off x="623832" y="1407160"/>
          <a:ext cx="10963277" cy="2494280"/>
        </p:xfrm>
        <a:graphic>
          <a:graphicData uri="http://schemas.openxmlformats.org/drawingml/2006/table">
            <a:tbl>
              <a:tblPr firstRow="1" bandRow="1">
                <a:tableStyleId>{5940675A-B579-460E-94D1-54222C63F5DA}</a:tableStyleId>
              </a:tblPr>
              <a:tblGrid>
                <a:gridCol w="1478237">
                  <a:extLst>
                    <a:ext uri="{9D8B030D-6E8A-4147-A177-3AD203B41FA5}">
                      <a16:colId xmlns:a16="http://schemas.microsoft.com/office/drawing/2014/main" val="2904467951"/>
                    </a:ext>
                  </a:extLst>
                </a:gridCol>
                <a:gridCol w="3161680">
                  <a:extLst>
                    <a:ext uri="{9D8B030D-6E8A-4147-A177-3AD203B41FA5}">
                      <a16:colId xmlns:a16="http://schemas.microsoft.com/office/drawing/2014/main" val="696535535"/>
                    </a:ext>
                  </a:extLst>
                </a:gridCol>
                <a:gridCol w="3161680">
                  <a:extLst>
                    <a:ext uri="{9D8B030D-6E8A-4147-A177-3AD203B41FA5}">
                      <a16:colId xmlns:a16="http://schemas.microsoft.com/office/drawing/2014/main" val="230717188"/>
                    </a:ext>
                  </a:extLst>
                </a:gridCol>
                <a:gridCol w="3161680">
                  <a:extLst>
                    <a:ext uri="{9D8B030D-6E8A-4147-A177-3AD203B41FA5}">
                      <a16:colId xmlns:a16="http://schemas.microsoft.com/office/drawing/2014/main" val="57488661"/>
                    </a:ext>
                  </a:extLst>
                </a:gridCol>
              </a:tblGrid>
              <a:tr h="370840">
                <a:tc>
                  <a:txBody>
                    <a:bodyPr/>
                    <a:lstStyle/>
                    <a:p>
                      <a:pPr algn="ctr"/>
                      <a:endParaRPr lang="zh-CN" altLang="en-US" sz="1600" b="1" dirty="0">
                        <a:latin typeface="Gill Sans MT" panose="020B0502020104020203" pitchFamily="34" charset="0"/>
                      </a:endParaRPr>
                    </a:p>
                  </a:txBody>
                  <a:tcPr anchor="ctr">
                    <a:solidFill>
                      <a:schemeClr val="bg1">
                        <a:lumMod val="75000"/>
                      </a:schemeClr>
                    </a:solidFill>
                  </a:tcPr>
                </a:tc>
                <a:tc>
                  <a:txBody>
                    <a:bodyPr/>
                    <a:lstStyle/>
                    <a:p>
                      <a:pPr algn="ctr"/>
                      <a:r>
                        <a:rPr lang="en-US" altLang="zh-CN" sz="1600" b="1" dirty="0">
                          <a:latin typeface="Gill Sans MT" panose="020B0502020104020203" pitchFamily="34" charset="0"/>
                        </a:rPr>
                        <a:t>Sora</a:t>
                      </a:r>
                      <a:endParaRPr lang="zh-CN" altLang="en-US" sz="1600" b="1" dirty="0">
                        <a:latin typeface="Gill Sans MT" panose="020B0502020104020203" pitchFamily="34" charset="0"/>
                      </a:endParaRPr>
                    </a:p>
                  </a:txBody>
                  <a:tcPr anchor="ctr">
                    <a:solidFill>
                      <a:schemeClr val="bg1">
                        <a:lumMod val="75000"/>
                      </a:schemeClr>
                    </a:solidFill>
                  </a:tcPr>
                </a:tc>
                <a:tc>
                  <a:txBody>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lang="en-US" altLang="zh-CN" sz="1600" b="1" kern="1200" dirty="0">
                          <a:effectLst/>
                          <a:latin typeface="Gill Sans MT" panose="020B0502020104020203" pitchFamily="34" charset="0"/>
                        </a:rPr>
                        <a:t>Genies</a:t>
                      </a:r>
                      <a:endParaRPr lang="en-US" altLang="zh-CN" sz="1600" b="1" i="0" kern="1200" dirty="0">
                        <a:solidFill>
                          <a:schemeClr val="bg1"/>
                        </a:solidFill>
                        <a:effectLst/>
                        <a:latin typeface="Gill Sans MT" panose="020B0502020104020203" pitchFamily="34" charset="0"/>
                        <a:ea typeface="+mn-ea"/>
                        <a:cs typeface="+mn-cs"/>
                      </a:endParaRPr>
                    </a:p>
                  </a:txBody>
                  <a:tcPr anchor="ctr">
                    <a:solidFill>
                      <a:schemeClr val="bg1">
                        <a:lumMod val="75000"/>
                      </a:schemeClr>
                    </a:solidFill>
                  </a:tcPr>
                </a:tc>
                <a:tc>
                  <a:txBody>
                    <a:bodyPr/>
                    <a:lstStyle/>
                    <a:p>
                      <a:pPr algn="ctr"/>
                      <a:r>
                        <a:rPr lang="en-US" altLang="zh-CN" sz="1600" b="1" dirty="0">
                          <a:latin typeface="Gill Sans MT" panose="020B0502020104020203" pitchFamily="34" charset="0"/>
                        </a:rPr>
                        <a:t>JEPA</a:t>
                      </a:r>
                      <a:endParaRPr lang="zh-CN" altLang="en-US" sz="1600" b="1" dirty="0">
                        <a:latin typeface="Gill Sans MT" panose="020B0502020104020203" pitchFamily="34" charset="0"/>
                      </a:endParaRPr>
                    </a:p>
                  </a:txBody>
                  <a:tcPr anchor="ctr">
                    <a:solidFill>
                      <a:schemeClr val="bg1">
                        <a:lumMod val="75000"/>
                      </a:schemeClr>
                    </a:solidFill>
                  </a:tcPr>
                </a:tc>
                <a:extLst>
                  <a:ext uri="{0D108BD9-81ED-4DB2-BD59-A6C34878D82A}">
                    <a16:rowId xmlns:a16="http://schemas.microsoft.com/office/drawing/2014/main" val="3408728918"/>
                  </a:ext>
                </a:extLst>
              </a:tr>
              <a:tr h="370840">
                <a:tc>
                  <a:txBody>
                    <a:bodyPr/>
                    <a:lstStyle/>
                    <a:p>
                      <a:pPr algn="l"/>
                      <a:r>
                        <a:rPr lang="zh-CN" altLang="en-US" sz="1200" b="1" dirty="0">
                          <a:latin typeface="Gill Sans MT" panose="020B0502020104020203" pitchFamily="34" charset="0"/>
                        </a:rPr>
                        <a:t>训练方式</a:t>
                      </a:r>
                    </a:p>
                  </a:txBody>
                  <a:tcPr anchor="ctr"/>
                </a:tc>
                <a:tc>
                  <a:txBody>
                    <a:bodyPr/>
                    <a:lstStyle/>
                    <a:p>
                      <a:pPr algn="l"/>
                      <a:r>
                        <a:rPr lang="zh-CN" altLang="en-US" sz="1200" dirty="0">
                          <a:latin typeface="Gill Sans MT" panose="020B0502020104020203" pitchFamily="34" charset="0"/>
                        </a:rPr>
                        <a:t>有监督学习</a:t>
                      </a:r>
                    </a:p>
                  </a:txBody>
                  <a:tcPr anchor="ctr"/>
                </a:tc>
                <a:tc>
                  <a:txBody>
                    <a:bodyPr/>
                    <a:lstStyle/>
                    <a:p>
                      <a:pPr algn="l"/>
                      <a:r>
                        <a:rPr lang="zh-CN" altLang="en-US" sz="1200" dirty="0">
                          <a:latin typeface="Gill Sans MT" panose="020B0502020104020203" pitchFamily="34" charset="0"/>
                        </a:rPr>
                        <a:t>无监督学习</a:t>
                      </a:r>
                    </a:p>
                  </a:txBody>
                  <a:tcPr anchor="ctr"/>
                </a:tc>
                <a:tc>
                  <a:txBody>
                    <a:bodyPr/>
                    <a:lstStyle/>
                    <a:p>
                      <a:pPr algn="l"/>
                      <a:r>
                        <a:rPr lang="zh-CN" altLang="en-US" sz="1200" dirty="0">
                          <a:latin typeface="Gill Sans MT" panose="020B0502020104020203" pitchFamily="34" charset="0"/>
                        </a:rPr>
                        <a:t>有监督学习</a:t>
                      </a:r>
                    </a:p>
                  </a:txBody>
                  <a:tcPr anchor="ctr"/>
                </a:tc>
                <a:extLst>
                  <a:ext uri="{0D108BD9-81ED-4DB2-BD59-A6C34878D82A}">
                    <a16:rowId xmlns:a16="http://schemas.microsoft.com/office/drawing/2014/main" val="4101170727"/>
                  </a:ext>
                </a:extLst>
              </a:tr>
              <a:tr h="370840">
                <a:tc>
                  <a:txBody>
                    <a:bodyPr/>
                    <a:lstStyle/>
                    <a:p>
                      <a:pPr algn="l"/>
                      <a:r>
                        <a:rPr lang="zh-CN" altLang="en-US" sz="1200" b="1" dirty="0">
                          <a:latin typeface="Gill Sans MT" panose="020B0502020104020203" pitchFamily="34" charset="0"/>
                        </a:rPr>
                        <a:t>聚焦内容</a:t>
                      </a:r>
                    </a:p>
                  </a:txBody>
                  <a:tcPr anchor="ctr"/>
                </a:tc>
                <a:tc>
                  <a:txBody>
                    <a:bodyPr/>
                    <a:lstStyle/>
                    <a:p>
                      <a:pPr algn="l"/>
                      <a:r>
                        <a:rPr lang="zh-CN" altLang="en-US" sz="1200" dirty="0">
                          <a:latin typeface="Gill Sans MT" panose="020B0502020104020203" pitchFamily="34" charset="0"/>
                        </a:rPr>
                        <a:t>生成式：</a:t>
                      </a:r>
                      <a:r>
                        <a:rPr lang="zh-CN" altLang="en-US" sz="1200" kern="1200" dirty="0">
                          <a:effectLst/>
                          <a:latin typeface="Gill Sans MT" panose="020B0502020104020203" pitchFamily="34" charset="0"/>
                        </a:rPr>
                        <a:t>将文本指令转换为高质量视频内容，侧重于文本到视频的生成，而不涉及用户交互</a:t>
                      </a:r>
                      <a:endParaRPr lang="zh-CN" altLang="en-US" sz="1200" dirty="0">
                        <a:latin typeface="Gill Sans MT" panose="020B0502020104020203" pitchFamily="34" charset="0"/>
                      </a:endParaRPr>
                    </a:p>
                  </a:txBody>
                  <a:tcPr anchor="ctr"/>
                </a:tc>
                <a:tc>
                  <a:txBody>
                    <a:bodyPr/>
                    <a:lstStyle/>
                    <a:p>
                      <a:pPr algn="l"/>
                      <a:r>
                        <a:rPr lang="zh-CN" altLang="en-US" sz="1200" kern="1200" dirty="0">
                          <a:effectLst/>
                          <a:latin typeface="Gill Sans MT" panose="020B0502020104020203" pitchFamily="34" charset="0"/>
                        </a:rPr>
                        <a:t>交互式：创建可交互、可玩的虚拟环境，强调用户通过潜在动作与生成环境的互动，生成动态可控的虚拟世界。</a:t>
                      </a:r>
                      <a:endParaRPr lang="zh-CN" altLang="en-US" sz="1200" dirty="0">
                        <a:latin typeface="Gill Sans MT" panose="020B0502020104020203" pitchFamily="34" charset="0"/>
                      </a:endParaRPr>
                    </a:p>
                  </a:txBody>
                  <a:tcPr anchor="ctr"/>
                </a:tc>
                <a:tc>
                  <a:txBody>
                    <a:bodyPr/>
                    <a:lstStyle/>
                    <a:p>
                      <a:pPr algn="l"/>
                      <a:r>
                        <a:rPr lang="zh-CN" altLang="en-US" sz="1200" dirty="0">
                          <a:latin typeface="Gill Sans MT" panose="020B0502020104020203" pitchFamily="34" charset="0"/>
                        </a:rPr>
                        <a:t>模型学习：强调模型学习隐藏信息能力，隐空间更加强大能够具备丰富的表征能力。</a:t>
                      </a:r>
                    </a:p>
                  </a:txBody>
                  <a:tcPr anchor="ctr"/>
                </a:tc>
                <a:extLst>
                  <a:ext uri="{0D108BD9-81ED-4DB2-BD59-A6C34878D82A}">
                    <a16:rowId xmlns:a16="http://schemas.microsoft.com/office/drawing/2014/main" val="3069152738"/>
                  </a:ext>
                </a:extLst>
              </a:tr>
              <a:tr h="370840">
                <a:tc>
                  <a:txBody>
                    <a:bodyPr/>
                    <a:lstStyle/>
                    <a:p>
                      <a:pPr algn="l"/>
                      <a:r>
                        <a:rPr lang="zh-CN" altLang="en-US" sz="1200" b="1" dirty="0">
                          <a:latin typeface="Gill Sans MT" panose="020B0502020104020203" pitchFamily="34" charset="0"/>
                        </a:rPr>
                        <a:t>输出内容</a:t>
                      </a:r>
                    </a:p>
                  </a:txBody>
                  <a:tcPr anchor="ctr"/>
                </a:tc>
                <a:tc>
                  <a:txBody>
                    <a:bodyPr/>
                    <a:lstStyle/>
                    <a:p>
                      <a:pPr algn="l"/>
                      <a:r>
                        <a:rPr lang="zh-CN" altLang="en-US" sz="1200" kern="1200" dirty="0">
                          <a:effectLst/>
                          <a:latin typeface="Gill Sans MT" panose="020B0502020104020203" pitchFamily="34" charset="0"/>
                        </a:rPr>
                        <a:t>生成长时间 </a:t>
                      </a:r>
                      <a:r>
                        <a:rPr lang="en-US" altLang="zh-CN" sz="1200" kern="1200" dirty="0">
                          <a:effectLst/>
                          <a:latin typeface="Gill Sans MT" panose="020B0502020104020203" pitchFamily="34" charset="0"/>
                        </a:rPr>
                        <a:t>60s</a:t>
                      </a:r>
                      <a:r>
                        <a:rPr lang="zh-CN" altLang="en-US" sz="1200" kern="1200" dirty="0">
                          <a:effectLst/>
                          <a:latin typeface="Gill Sans MT" panose="020B0502020104020203" pitchFamily="34" charset="0"/>
                        </a:rPr>
                        <a:t> 的视频</a:t>
                      </a:r>
                      <a:endParaRPr lang="zh-CN" altLang="en-US" sz="1200" b="0" i="0" kern="1200" dirty="0">
                        <a:solidFill>
                          <a:schemeClr val="tx1"/>
                        </a:solidFill>
                        <a:effectLst/>
                        <a:latin typeface="Gill Sans MT" panose="020B0502020104020203" pitchFamily="34" charset="0"/>
                        <a:ea typeface="+mn-ea"/>
                        <a:cs typeface="+mn-cs"/>
                      </a:endParaRPr>
                    </a:p>
                  </a:txBody>
                  <a:tcPr anchor="ctr"/>
                </a:tc>
                <a:tc>
                  <a:txBody>
                    <a:bodyPr/>
                    <a:lstStyle/>
                    <a:p>
                      <a:pPr algn="l"/>
                      <a:r>
                        <a:rPr lang="zh-CN" altLang="en-US" sz="1200" kern="1200" dirty="0">
                          <a:effectLst/>
                          <a:latin typeface="Gill Sans MT" panose="020B0502020104020203" pitchFamily="34" charset="0"/>
                        </a:rPr>
                        <a:t>提供动态、交互式的虚拟体验</a:t>
                      </a:r>
                      <a:endParaRPr lang="zh-CN" altLang="en-US" sz="1200" dirty="0">
                        <a:latin typeface="Gill Sans MT" panose="020B0502020104020203" pitchFamily="34" charset="0"/>
                      </a:endParaRPr>
                    </a:p>
                  </a:txBody>
                  <a:tcPr anchor="ctr"/>
                </a:tc>
                <a:tc>
                  <a:txBody>
                    <a:bodyPr/>
                    <a:lstStyle/>
                    <a:p>
                      <a:pPr algn="l"/>
                      <a:r>
                        <a:rPr lang="zh-CN" altLang="en-US" sz="1200" dirty="0">
                          <a:latin typeface="Gill Sans MT" panose="020B0502020104020203" pitchFamily="34" charset="0"/>
                        </a:rPr>
                        <a:t>输出图像</a:t>
                      </a:r>
                      <a:r>
                        <a:rPr lang="en-US" altLang="zh-CN" sz="1200" dirty="0">
                          <a:latin typeface="Gill Sans MT" panose="020B0502020104020203" pitchFamily="34" charset="0"/>
                        </a:rPr>
                        <a:t>/</a:t>
                      </a:r>
                      <a:r>
                        <a:rPr lang="zh-CN" altLang="en-US" sz="1200" dirty="0">
                          <a:latin typeface="Gill Sans MT" panose="020B0502020104020203" pitchFamily="34" charset="0"/>
                        </a:rPr>
                        <a:t>视频的预测</a:t>
                      </a:r>
                      <a:r>
                        <a:rPr lang="en-US" altLang="zh-CN" sz="1200" dirty="0">
                          <a:latin typeface="Gill Sans MT" panose="020B0502020104020203" pitchFamily="34" charset="0"/>
                        </a:rPr>
                        <a:t>/</a:t>
                      </a:r>
                      <a:r>
                        <a:rPr lang="zh-CN" altLang="en-US" sz="1200" dirty="0">
                          <a:latin typeface="Gill Sans MT" panose="020B0502020104020203" pitchFamily="34" charset="0"/>
                        </a:rPr>
                        <a:t>分类概率</a:t>
                      </a:r>
                    </a:p>
                  </a:txBody>
                  <a:tcPr anchor="ctr"/>
                </a:tc>
                <a:extLst>
                  <a:ext uri="{0D108BD9-81ED-4DB2-BD59-A6C34878D82A}">
                    <a16:rowId xmlns:a16="http://schemas.microsoft.com/office/drawing/2014/main" val="3205094468"/>
                  </a:ext>
                </a:extLst>
              </a:tr>
              <a:tr h="370840">
                <a:tc>
                  <a:txBody>
                    <a:bodyPr/>
                    <a:lstStyle/>
                    <a:p>
                      <a:pPr algn="l"/>
                      <a:endParaRPr lang="zh-CN" altLang="en-US" sz="1200" b="1" dirty="0">
                        <a:latin typeface="Gill Sans MT" panose="020B0502020104020203" pitchFamily="34" charset="0"/>
                      </a:endParaRPr>
                    </a:p>
                  </a:txBody>
                  <a:tcPr anchor="ctr"/>
                </a:tc>
                <a:tc>
                  <a:txBody>
                    <a:bodyPr/>
                    <a:lstStyle/>
                    <a:p>
                      <a:pPr algn="l"/>
                      <a:endParaRPr lang="zh-CN" altLang="en-US" sz="1200" b="0" i="0" kern="1200" dirty="0">
                        <a:solidFill>
                          <a:schemeClr val="tx1"/>
                        </a:solidFill>
                        <a:effectLst/>
                        <a:latin typeface="Gill Sans MT" panose="020B0502020104020203" pitchFamily="34" charset="0"/>
                        <a:ea typeface="+mn-ea"/>
                        <a:cs typeface="+mn-cs"/>
                      </a:endParaRPr>
                    </a:p>
                  </a:txBody>
                  <a:tcPr anchor="ctr"/>
                </a:tc>
                <a:tc>
                  <a:txBody>
                    <a:bodyPr/>
                    <a:lstStyle/>
                    <a:p>
                      <a:pPr algn="l"/>
                      <a:endParaRPr lang="zh-CN" altLang="en-US" sz="1200">
                        <a:latin typeface="Gill Sans MT" panose="020B0502020104020203" pitchFamily="34" charset="0"/>
                      </a:endParaRPr>
                    </a:p>
                  </a:txBody>
                  <a:tcPr anchor="ctr"/>
                </a:tc>
                <a:tc>
                  <a:txBody>
                    <a:bodyPr/>
                    <a:lstStyle/>
                    <a:p>
                      <a:pPr algn="l"/>
                      <a:endParaRPr lang="zh-CN" altLang="en-US" sz="1200" dirty="0">
                        <a:latin typeface="Gill Sans MT" panose="020B0502020104020203" pitchFamily="34" charset="0"/>
                      </a:endParaRPr>
                    </a:p>
                  </a:txBody>
                  <a:tcPr anchor="ctr"/>
                </a:tc>
                <a:extLst>
                  <a:ext uri="{0D108BD9-81ED-4DB2-BD59-A6C34878D82A}">
                    <a16:rowId xmlns:a16="http://schemas.microsoft.com/office/drawing/2014/main" val="528613153"/>
                  </a:ext>
                </a:extLst>
              </a:tr>
              <a:tr h="370840">
                <a:tc>
                  <a:txBody>
                    <a:bodyPr/>
                    <a:lstStyle/>
                    <a:p>
                      <a:pPr algn="l"/>
                      <a:endParaRPr lang="zh-CN" altLang="en-US" sz="1200" b="1" dirty="0">
                        <a:latin typeface="Gill Sans MT" panose="020B0502020104020203" pitchFamily="34" charset="0"/>
                      </a:endParaRPr>
                    </a:p>
                  </a:txBody>
                  <a:tcPr anchor="ctr"/>
                </a:tc>
                <a:tc>
                  <a:txBody>
                    <a:bodyPr/>
                    <a:lstStyle/>
                    <a:p>
                      <a:pPr algn="l"/>
                      <a:endParaRPr lang="zh-CN" altLang="en-US" sz="1200" b="0" i="0" kern="1200" dirty="0">
                        <a:solidFill>
                          <a:schemeClr val="tx1"/>
                        </a:solidFill>
                        <a:effectLst/>
                        <a:latin typeface="Gill Sans MT" panose="020B0502020104020203" pitchFamily="34" charset="0"/>
                        <a:ea typeface="+mn-ea"/>
                        <a:cs typeface="+mn-cs"/>
                      </a:endParaRPr>
                    </a:p>
                  </a:txBody>
                  <a:tcPr anchor="ctr"/>
                </a:tc>
                <a:tc>
                  <a:txBody>
                    <a:bodyPr/>
                    <a:lstStyle/>
                    <a:p>
                      <a:pPr algn="l"/>
                      <a:endParaRPr lang="zh-CN" altLang="en-US" sz="1200">
                        <a:latin typeface="Gill Sans MT" panose="020B0502020104020203" pitchFamily="34" charset="0"/>
                      </a:endParaRPr>
                    </a:p>
                  </a:txBody>
                  <a:tcPr anchor="ctr"/>
                </a:tc>
                <a:tc>
                  <a:txBody>
                    <a:bodyPr/>
                    <a:lstStyle/>
                    <a:p>
                      <a:pPr algn="l"/>
                      <a:endParaRPr lang="zh-CN" altLang="en-US" sz="1200" dirty="0">
                        <a:latin typeface="Gill Sans MT" panose="020B0502020104020203" pitchFamily="34" charset="0"/>
                      </a:endParaRPr>
                    </a:p>
                  </a:txBody>
                  <a:tcPr anchor="ctr"/>
                </a:tc>
                <a:extLst>
                  <a:ext uri="{0D108BD9-81ED-4DB2-BD59-A6C34878D82A}">
                    <a16:rowId xmlns:a16="http://schemas.microsoft.com/office/drawing/2014/main" val="326535666"/>
                  </a:ext>
                </a:extLst>
              </a:tr>
            </a:tbl>
          </a:graphicData>
        </a:graphic>
      </p:graphicFrame>
    </p:spTree>
    <p:extLst>
      <p:ext uri="{BB962C8B-B14F-4D97-AF65-F5344CB8AC3E}">
        <p14:creationId xmlns:p14="http://schemas.microsoft.com/office/powerpoint/2010/main" val="3905769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BC8FDC-D593-054A-AE3D-823C202F97BC}"/>
              </a:ext>
            </a:extLst>
          </p:cNvPr>
          <p:cNvSpPr>
            <a:spLocks noGrp="1"/>
          </p:cNvSpPr>
          <p:nvPr>
            <p:ph type="title"/>
          </p:nvPr>
        </p:nvSpPr>
        <p:spPr/>
        <p:txBody>
          <a:bodyPr/>
          <a:lstStyle/>
          <a:p>
            <a:r>
              <a:rPr kumimoji="1" lang="zh-CN" altLang="en-US" dirty="0"/>
              <a:t>关于 </a:t>
            </a:r>
            <a:r>
              <a:rPr kumimoji="1" lang="en-US" altLang="zh-CN" dirty="0"/>
              <a:t>SORA</a:t>
            </a:r>
            <a:r>
              <a:rPr kumimoji="1" lang="zh-CN" altLang="en-US" dirty="0"/>
              <a:t> 的一些思考？</a:t>
            </a:r>
          </a:p>
        </p:txBody>
      </p:sp>
      <p:sp>
        <p:nvSpPr>
          <p:cNvPr id="3" name="内容占位符 2">
            <a:extLst>
              <a:ext uri="{FF2B5EF4-FFF2-40B4-BE49-F238E27FC236}">
                <a16:creationId xmlns:a16="http://schemas.microsoft.com/office/drawing/2014/main" id="{C0256DAC-02A1-CB4C-BADC-A715DFF4F580}"/>
              </a:ext>
            </a:extLst>
          </p:cNvPr>
          <p:cNvSpPr>
            <a:spLocks noGrp="1"/>
          </p:cNvSpPr>
          <p:nvPr>
            <p:ph sz="half" idx="1"/>
          </p:nvPr>
        </p:nvSpPr>
        <p:spPr/>
        <p:txBody>
          <a:bodyPr/>
          <a:lstStyle/>
          <a:p>
            <a:r>
              <a:rPr lang="en-US" altLang="zh-CN" kern="1200" dirty="0">
                <a:solidFill>
                  <a:srgbClr val="C00000"/>
                </a:solidFill>
              </a:rPr>
              <a:t>SORA</a:t>
            </a:r>
            <a:r>
              <a:rPr lang="zh-CN" altLang="en-US" kern="1200" dirty="0">
                <a:solidFill>
                  <a:srgbClr val="C00000"/>
                </a:solidFill>
              </a:rPr>
              <a:t> 训练的时候使用了虚幻引擎，内嵌了物理引擎？</a:t>
            </a:r>
            <a:endParaRPr lang="en-US" altLang="zh-CN" kern="1200" dirty="0">
              <a:solidFill>
                <a:srgbClr val="C00000"/>
              </a:solidFill>
            </a:endParaRPr>
          </a:p>
          <a:p>
            <a:r>
              <a:rPr lang="zh-CN" altLang="en-US" kern="1200" dirty="0"/>
              <a:t>作为一个 </a:t>
            </a:r>
            <a:r>
              <a:rPr lang="en-US" altLang="zh-CN" kern="1200" dirty="0"/>
              <a:t>DiT</a:t>
            </a:r>
            <a:r>
              <a:rPr lang="zh-CN" altLang="en-US" kern="1200" dirty="0"/>
              <a:t> 网络模型，它不会在生成视频时调用虚幻引擎。不会有人真的认为 </a:t>
            </a:r>
            <a:r>
              <a:rPr lang="en-US" altLang="zh-CN" kern="1200" dirty="0"/>
              <a:t>Sora</a:t>
            </a:r>
            <a:r>
              <a:rPr lang="zh-CN" altLang="en-US" kern="1200" dirty="0"/>
              <a:t> 在推理时有一个物理引擎在 </a:t>
            </a:r>
            <a:r>
              <a:rPr lang="en-US" altLang="zh-CN" kern="1200" dirty="0"/>
              <a:t>Diffusion</a:t>
            </a:r>
            <a:r>
              <a:rPr lang="zh-CN" altLang="en-US" kern="1200" dirty="0"/>
              <a:t> 循环中？</a:t>
            </a:r>
          </a:p>
        </p:txBody>
      </p:sp>
      <p:sp>
        <p:nvSpPr>
          <p:cNvPr id="4" name="内容占位符 3">
            <a:extLst>
              <a:ext uri="{FF2B5EF4-FFF2-40B4-BE49-F238E27FC236}">
                <a16:creationId xmlns:a16="http://schemas.microsoft.com/office/drawing/2014/main" id="{0B4CA51C-4118-9E4F-A63C-62B1BC93A80A}"/>
              </a:ext>
            </a:extLst>
          </p:cNvPr>
          <p:cNvSpPr>
            <a:spLocks noGrp="1"/>
          </p:cNvSpPr>
          <p:nvPr>
            <p:ph sz="half" idx="10"/>
          </p:nvPr>
        </p:nvSpPr>
        <p:spPr/>
        <p:txBody>
          <a:bodyPr/>
          <a:lstStyle/>
          <a:p>
            <a:r>
              <a:rPr lang="en-US" altLang="zh-CN" dirty="0">
                <a:solidFill>
                  <a:srgbClr val="C00000"/>
                </a:solidFill>
              </a:rPr>
              <a:t>Sora </a:t>
            </a:r>
            <a:r>
              <a:rPr lang="zh-CN" altLang="en-US" dirty="0">
                <a:solidFill>
                  <a:srgbClr val="C00000"/>
                </a:solidFill>
              </a:rPr>
              <a:t>是否真的从视频中归纳出和学习出物理定律？</a:t>
            </a:r>
            <a:endParaRPr lang="en-US" altLang="zh-CN" dirty="0">
              <a:solidFill>
                <a:srgbClr val="C00000"/>
              </a:solidFill>
            </a:endParaRPr>
          </a:p>
          <a:p>
            <a:r>
              <a:rPr lang="en-US" altLang="zh-CN" dirty="0"/>
              <a:t>ZOMI</a:t>
            </a:r>
            <a:r>
              <a:rPr lang="zh-CN" altLang="en-US" dirty="0"/>
              <a:t> 认为很荒谬，游戏引擎也很少模拟物理定律。虽然它们可能会模拟热效应（火灾、爆炸）和做功（物体克服摩擦力移动），但这些模拟经过抽象，不严格遵守热力学方程。物理引擎重点是渲染场景的视觉和交互可信度，而不是严格物理准确性（直观物理学）。</a:t>
            </a:r>
            <a:endParaRPr lang="en-US" altLang="zh-CN" dirty="0"/>
          </a:p>
        </p:txBody>
      </p:sp>
    </p:spTree>
    <p:extLst>
      <p:ext uri="{BB962C8B-B14F-4D97-AF65-F5344CB8AC3E}">
        <p14:creationId xmlns:p14="http://schemas.microsoft.com/office/powerpoint/2010/main" val="3346428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7548BA54-5DBD-764F-8DD2-24B5B3153FA0}"/>
              </a:ext>
            </a:extLst>
          </p:cNvPr>
          <p:cNvSpPr>
            <a:spLocks noGrp="1"/>
          </p:cNvSpPr>
          <p:nvPr>
            <p:ph type="title"/>
          </p:nvPr>
        </p:nvSpPr>
        <p:spPr/>
        <p:txBody>
          <a:bodyPr/>
          <a:lstStyle/>
          <a:p>
            <a:r>
              <a:rPr lang="en-US" altLang="zh-CN" dirty="0"/>
              <a:t>Intuitive physics</a:t>
            </a:r>
            <a:r>
              <a:rPr lang="zh-CN" altLang="en-US" dirty="0"/>
              <a:t> 直观物理学</a:t>
            </a:r>
            <a:endParaRPr kumimoji="1" lang="zh-CN" altLang="en-US" dirty="0"/>
          </a:p>
        </p:txBody>
      </p:sp>
      <p:sp>
        <p:nvSpPr>
          <p:cNvPr id="9" name="内容占位符 8">
            <a:extLst>
              <a:ext uri="{FF2B5EF4-FFF2-40B4-BE49-F238E27FC236}">
                <a16:creationId xmlns:a16="http://schemas.microsoft.com/office/drawing/2014/main" id="{06501195-8AFF-5A4D-A9E9-B4C7BC41232E}"/>
              </a:ext>
            </a:extLst>
          </p:cNvPr>
          <p:cNvSpPr>
            <a:spLocks noGrp="1"/>
          </p:cNvSpPr>
          <p:nvPr>
            <p:ph sz="half" idx="1"/>
          </p:nvPr>
        </p:nvSpPr>
        <p:spPr/>
        <p:txBody>
          <a:bodyPr/>
          <a:lstStyle/>
          <a:p>
            <a:r>
              <a:rPr lang="zh-CN" altLang="en-US" dirty="0">
                <a:solidFill>
                  <a:srgbClr val="C00000"/>
                </a:solidFill>
              </a:rPr>
              <a:t>心理学中的直观物理学：</a:t>
            </a:r>
            <a:r>
              <a:rPr lang="zh-CN" altLang="en-US" dirty="0"/>
              <a:t>对物理场景进行心理模拟，与表示物理世界的各个方面（例如几何形状）之间存在区别。类似于计算机游戏中物理引擎，其基于不完全准确的物理原理，通过模拟来预测物理现象。</a:t>
            </a:r>
            <a:endParaRPr lang="en-US" altLang="zh-CN" dirty="0"/>
          </a:p>
          <a:p>
            <a:r>
              <a:rPr lang="zh-CN" altLang="en-US" dirty="0">
                <a:solidFill>
                  <a:srgbClr val="C00000"/>
                </a:solidFill>
              </a:rPr>
              <a:t>心里表征：</a:t>
            </a:r>
            <a:r>
              <a:rPr lang="zh-CN" altLang="en-US" dirty="0"/>
              <a:t>当观察物理场景时，会根据质量、摩擦、弹性等感知证据构建对物体、属性和作用力的心理表征，然后运行内部模拟来预测接下来会发生的可能物理反应。</a:t>
            </a:r>
          </a:p>
        </p:txBody>
      </p:sp>
    </p:spTree>
    <p:extLst>
      <p:ext uri="{BB962C8B-B14F-4D97-AF65-F5344CB8AC3E}">
        <p14:creationId xmlns:p14="http://schemas.microsoft.com/office/powerpoint/2010/main" val="1000091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F71AB8A-0B9B-5448-915D-D31C3FD468CD}"/>
              </a:ext>
            </a:extLst>
          </p:cNvPr>
          <p:cNvSpPr>
            <a:spLocks noGrp="1"/>
          </p:cNvSpPr>
          <p:nvPr>
            <p:ph type="title"/>
          </p:nvPr>
        </p:nvSpPr>
        <p:spPr/>
        <p:txBody>
          <a:bodyPr/>
          <a:lstStyle/>
          <a:p>
            <a:r>
              <a:rPr lang="en-US" altLang="zh-CN" dirty="0"/>
              <a:t>AI</a:t>
            </a:r>
            <a:r>
              <a:rPr lang="zh-CN" altLang="en-US" dirty="0"/>
              <a:t>生成图像存在物理不一致性</a:t>
            </a:r>
          </a:p>
        </p:txBody>
      </p:sp>
      <p:sp>
        <p:nvSpPr>
          <p:cNvPr id="6" name="内容占位符 5">
            <a:extLst>
              <a:ext uri="{FF2B5EF4-FFF2-40B4-BE49-F238E27FC236}">
                <a16:creationId xmlns:a16="http://schemas.microsoft.com/office/drawing/2014/main" id="{F5A51779-2E17-0749-B9AF-882FDAC8AAE7}"/>
              </a:ext>
            </a:extLst>
          </p:cNvPr>
          <p:cNvSpPr>
            <a:spLocks noGrp="1"/>
          </p:cNvSpPr>
          <p:nvPr>
            <p:ph sz="half" idx="1"/>
          </p:nvPr>
        </p:nvSpPr>
        <p:spPr/>
        <p:txBody>
          <a:bodyPr/>
          <a:lstStyle/>
          <a:p>
            <a:r>
              <a:rPr lang="zh-CN" altLang="en-US" b="1" dirty="0"/>
              <a:t>不意味 </a:t>
            </a:r>
            <a:r>
              <a:rPr lang="en-US" altLang="zh-CN" b="1" dirty="0"/>
              <a:t>DiT</a:t>
            </a:r>
            <a:r>
              <a:rPr lang="zh-CN" altLang="en-US" b="1" dirty="0"/>
              <a:t> 能完美表示 </a:t>
            </a:r>
            <a:r>
              <a:rPr lang="en-US" altLang="zh-CN" b="1" dirty="0"/>
              <a:t>CV</a:t>
            </a:r>
            <a:r>
              <a:rPr lang="zh-CN" altLang="en-US" b="1" dirty="0"/>
              <a:t> 场景三维几何。</a:t>
            </a:r>
            <a:r>
              <a:rPr lang="zh-CN" altLang="en-US" dirty="0"/>
              <a:t>人眼可以注意到输出中缺陷、物理不一致性。</a:t>
            </a:r>
            <a:endParaRPr lang="en-US" altLang="zh-CN" dirty="0"/>
          </a:p>
          <a:p>
            <a:pPr lvl="1"/>
            <a:r>
              <a:rPr lang="en-US" altLang="zh-CN" dirty="0"/>
              <a:t>e.g.</a:t>
            </a:r>
            <a:r>
              <a:rPr lang="zh-CN" altLang="en-US" dirty="0"/>
              <a:t>，不一致性包括物体及其阴影错位、违反投影几何学；</a:t>
            </a:r>
            <a:endParaRPr lang="en-US" altLang="zh-CN" dirty="0"/>
          </a:p>
          <a:p>
            <a:pPr lvl="1"/>
            <a:r>
              <a:rPr lang="en-US" altLang="zh-CN" dirty="0"/>
              <a:t>e.g.</a:t>
            </a:r>
            <a:r>
              <a:rPr lang="zh-CN" altLang="en-US" dirty="0"/>
              <a:t>，线条未能正确地收敛到消失点、不遵循线性透几何；</a:t>
            </a:r>
          </a:p>
        </p:txBody>
      </p:sp>
      <p:pic>
        <p:nvPicPr>
          <p:cNvPr id="7" name="图片 6">
            <a:extLst>
              <a:ext uri="{FF2B5EF4-FFF2-40B4-BE49-F238E27FC236}">
                <a16:creationId xmlns:a16="http://schemas.microsoft.com/office/drawing/2014/main" id="{53AFDE23-524E-B04D-9A83-D084ADE68EC3}"/>
              </a:ext>
            </a:extLst>
          </p:cNvPr>
          <p:cNvPicPr>
            <a:picLocks noChangeAspect="1"/>
          </p:cNvPicPr>
          <p:nvPr/>
        </p:nvPicPr>
        <p:blipFill>
          <a:blip r:embed="rId2"/>
          <a:stretch>
            <a:fillRect/>
          </a:stretch>
        </p:blipFill>
        <p:spPr>
          <a:xfrm>
            <a:off x="2753464" y="3233901"/>
            <a:ext cx="6858000" cy="2933700"/>
          </a:xfrm>
          <a:prstGeom prst="rect">
            <a:avLst/>
          </a:prstGeom>
        </p:spPr>
      </p:pic>
    </p:spTree>
    <p:extLst>
      <p:ext uri="{BB962C8B-B14F-4D97-AF65-F5344CB8AC3E}">
        <p14:creationId xmlns:p14="http://schemas.microsoft.com/office/powerpoint/2010/main" val="2305214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E2A700A-D26C-A04A-B622-30757BF838FA}"/>
              </a:ext>
            </a:extLst>
          </p:cNvPr>
          <p:cNvSpPr>
            <a:spLocks noGrp="1"/>
          </p:cNvSpPr>
          <p:nvPr>
            <p:ph type="title"/>
          </p:nvPr>
        </p:nvSpPr>
        <p:spPr/>
        <p:txBody>
          <a:bodyPr/>
          <a:lstStyle/>
          <a:p>
            <a:r>
              <a:rPr lang="zh-CN" altLang="en-US" dirty="0"/>
              <a:t>世界模型 </a:t>
            </a:r>
            <a:r>
              <a:rPr lang="en-US" altLang="zh-CN" dirty="0"/>
              <a:t>World</a:t>
            </a:r>
            <a:r>
              <a:rPr lang="zh-CN" altLang="en-US" dirty="0"/>
              <a:t> </a:t>
            </a:r>
            <a:r>
              <a:rPr lang="en-US" altLang="zh-CN" dirty="0"/>
              <a:t>Models</a:t>
            </a:r>
            <a:endParaRPr lang="zh-CN" altLang="en-US" dirty="0"/>
          </a:p>
        </p:txBody>
      </p:sp>
      <p:sp>
        <p:nvSpPr>
          <p:cNvPr id="6" name="内容占位符 5">
            <a:extLst>
              <a:ext uri="{FF2B5EF4-FFF2-40B4-BE49-F238E27FC236}">
                <a16:creationId xmlns:a16="http://schemas.microsoft.com/office/drawing/2014/main" id="{EC789465-C97F-F947-A8D7-D83EE27593C4}"/>
              </a:ext>
            </a:extLst>
          </p:cNvPr>
          <p:cNvSpPr>
            <a:spLocks noGrp="1"/>
          </p:cNvSpPr>
          <p:nvPr>
            <p:ph sz="half" idx="1"/>
          </p:nvPr>
        </p:nvSpPr>
        <p:spPr>
          <a:xfrm>
            <a:off x="892240" y="1360170"/>
            <a:ext cx="10694868" cy="4994910"/>
          </a:xfrm>
        </p:spPr>
        <p:txBody>
          <a:bodyPr/>
          <a:lstStyle/>
          <a:p>
            <a:r>
              <a:rPr lang="zh-CN" altLang="en-US" dirty="0"/>
              <a:t>定义：世界模型指的是智能体对其交互的外部环境的内部表示 </a:t>
            </a:r>
            <a:r>
              <a:rPr lang="en-US" altLang="zh-CN" dirty="0">
                <a:sym typeface="Wingdings" pitchFamily="2" charset="2"/>
              </a:rPr>
              <a:t></a:t>
            </a:r>
            <a:r>
              <a:rPr lang="zh-CN" altLang="en-US" dirty="0">
                <a:sym typeface="Wingdings" pitchFamily="2" charset="2"/>
              </a:rPr>
              <a:t> </a:t>
            </a:r>
            <a:r>
              <a:rPr lang="zh-CN" altLang="en-US" dirty="0"/>
              <a:t>给定环境状态和智能体行动，世界模型可以预测智能体采取该行动后环境的未来状态。</a:t>
            </a:r>
            <a:endParaRPr lang="en-US" altLang="zh-CN" dirty="0"/>
          </a:p>
          <a:p>
            <a:pPr marL="0" indent="0">
              <a:buNone/>
            </a:pPr>
            <a:endParaRPr lang="en-US" altLang="zh-CN" dirty="0"/>
          </a:p>
          <a:p>
            <a:pPr lvl="1"/>
            <a:r>
              <a:rPr lang="zh-CN" altLang="en-US" dirty="0">
                <a:solidFill>
                  <a:srgbClr val="C00000"/>
                </a:solidFill>
              </a:rPr>
              <a:t>起源：</a:t>
            </a:r>
            <a:r>
              <a:rPr lang="zh-CN" altLang="en-US" dirty="0"/>
              <a:t>在 </a:t>
            </a:r>
            <a:r>
              <a:rPr lang="en-US" altLang="zh-CN" dirty="0"/>
              <a:t>ML</a:t>
            </a:r>
            <a:r>
              <a:rPr lang="zh-CN" altLang="en-US" dirty="0"/>
              <a:t> 研究中，起源于 </a:t>
            </a:r>
            <a:r>
              <a:rPr lang="en-US" altLang="zh-CN" dirty="0"/>
              <a:t>20</a:t>
            </a:r>
            <a:r>
              <a:rPr lang="zh-CN" altLang="en-US" dirty="0"/>
              <a:t> 世纪 </a:t>
            </a:r>
            <a:r>
              <a:rPr lang="en-US" altLang="zh-CN" dirty="0"/>
              <a:t>90</a:t>
            </a:r>
            <a:r>
              <a:rPr lang="zh-CN" altLang="en-US" dirty="0"/>
              <a:t> 年代 </a:t>
            </a:r>
            <a:r>
              <a:rPr lang="en-US" altLang="zh-CN" dirty="0"/>
              <a:t>Juergen </a:t>
            </a:r>
            <a:r>
              <a:rPr lang="en-US" altLang="zh-CN" dirty="0" err="1"/>
              <a:t>Schmidhuber</a:t>
            </a:r>
            <a:r>
              <a:rPr lang="zh-CN" altLang="en-US" dirty="0"/>
              <a:t> 实验室的强化学习研究。</a:t>
            </a:r>
            <a:endParaRPr lang="en-US" altLang="zh-CN" dirty="0"/>
          </a:p>
          <a:p>
            <a:pPr lvl="1"/>
            <a:r>
              <a:rPr lang="zh-CN" altLang="en-US" dirty="0">
                <a:solidFill>
                  <a:srgbClr val="C00000"/>
                </a:solidFill>
              </a:rPr>
              <a:t>淡化：</a:t>
            </a:r>
            <a:r>
              <a:rPr lang="zh-CN" altLang="en-US" dirty="0"/>
              <a:t>进入</a:t>
            </a:r>
            <a:r>
              <a:rPr lang="en-US" altLang="zh-CN" dirty="0"/>
              <a:t>21</a:t>
            </a:r>
            <a:r>
              <a:rPr lang="zh-CN" altLang="en-US" dirty="0"/>
              <a:t>世纪世界模型（</a:t>
            </a:r>
            <a:r>
              <a:rPr lang="en-US" altLang="zh-CN" dirty="0"/>
              <a:t>World models</a:t>
            </a:r>
            <a:r>
              <a:rPr lang="zh-CN" altLang="en-US" dirty="0"/>
              <a:t>）含义被淡化，因为在实践中相当难以捉摸和建模。</a:t>
            </a:r>
            <a:endParaRPr lang="en-US" altLang="zh-CN" dirty="0"/>
          </a:p>
          <a:p>
            <a:pPr lvl="1"/>
            <a:r>
              <a:rPr lang="zh-CN" altLang="en-US" dirty="0">
                <a:solidFill>
                  <a:srgbClr val="C00000"/>
                </a:solidFill>
              </a:rPr>
              <a:t>重新定义：</a:t>
            </a:r>
            <a:r>
              <a:rPr lang="en-US" altLang="zh-CN" dirty="0"/>
              <a:t>2018</a:t>
            </a:r>
            <a:r>
              <a:rPr lang="zh-CN" altLang="en-US" dirty="0"/>
              <a:t> 年 </a:t>
            </a:r>
            <a:r>
              <a:rPr lang="en-US" altLang="zh-CN" dirty="0"/>
              <a:t>Ha</a:t>
            </a:r>
            <a:r>
              <a:rPr lang="zh-CN" altLang="en-US" dirty="0"/>
              <a:t> 和 </a:t>
            </a:r>
            <a:r>
              <a:rPr lang="en-US" altLang="zh-CN" dirty="0" err="1"/>
              <a:t>Schmidhuber</a:t>
            </a:r>
            <a:r>
              <a:rPr lang="zh-CN" altLang="en-US" dirty="0"/>
              <a:t> 发表 </a:t>
            </a:r>
            <a:r>
              <a:rPr lang="en-US" altLang="zh-CN" dirty="0"/>
              <a:t>RNN</a:t>
            </a:r>
            <a:r>
              <a:rPr lang="zh-CN" altLang="en-US" dirty="0"/>
              <a:t> 建模世界模型论文，提出世界模型的组成。</a:t>
            </a:r>
            <a:endParaRPr lang="en-US" altLang="zh-CN" dirty="0"/>
          </a:p>
          <a:p>
            <a:pPr lvl="1"/>
            <a:r>
              <a:rPr lang="zh-CN" altLang="en-US" dirty="0">
                <a:solidFill>
                  <a:srgbClr val="C00000"/>
                </a:solidFill>
              </a:rPr>
              <a:t>最近火爆：</a:t>
            </a:r>
            <a:r>
              <a:rPr lang="en-US" altLang="zh-CN" dirty="0"/>
              <a:t>2024.02</a:t>
            </a:r>
            <a:r>
              <a:rPr lang="zh-CN" altLang="en-US" dirty="0"/>
              <a:t> 起 </a:t>
            </a:r>
            <a:r>
              <a:rPr lang="en-US" altLang="zh-CN" dirty="0"/>
              <a:t>SORA</a:t>
            </a:r>
            <a:r>
              <a:rPr lang="zh-CN" altLang="en-US" dirty="0"/>
              <a:t>、</a:t>
            </a:r>
            <a:r>
              <a:rPr lang="en-US" altLang="zh-CN" dirty="0"/>
              <a:t>GENNIE</a:t>
            </a:r>
            <a:r>
              <a:rPr lang="zh-CN" altLang="en-US" dirty="0"/>
              <a:t>、</a:t>
            </a:r>
            <a:r>
              <a:rPr lang="en-US" altLang="zh-CN" dirty="0"/>
              <a:t>JEPA</a:t>
            </a:r>
            <a:r>
              <a:rPr lang="zh-CN" altLang="en-US" dirty="0"/>
              <a:t>都说自己是世界模型，能够模拟世界。</a:t>
            </a:r>
          </a:p>
        </p:txBody>
      </p:sp>
      <p:sp>
        <p:nvSpPr>
          <p:cNvPr id="4" name="下箭头 3">
            <a:extLst>
              <a:ext uri="{FF2B5EF4-FFF2-40B4-BE49-F238E27FC236}">
                <a16:creationId xmlns:a16="http://schemas.microsoft.com/office/drawing/2014/main" id="{83E40152-D1AC-2F46-831D-AD0B97C90C50}"/>
              </a:ext>
            </a:extLst>
          </p:cNvPr>
          <p:cNvSpPr/>
          <p:nvPr/>
        </p:nvSpPr>
        <p:spPr>
          <a:xfrm>
            <a:off x="449623" y="3089254"/>
            <a:ext cx="537210" cy="1871629"/>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87975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BE93594-4CBC-524F-A7F0-F3E732FA2CE0}"/>
              </a:ext>
            </a:extLst>
          </p:cNvPr>
          <p:cNvSpPr>
            <a:spLocks noGrp="1"/>
          </p:cNvSpPr>
          <p:nvPr>
            <p:ph type="title"/>
          </p:nvPr>
        </p:nvSpPr>
        <p:spPr/>
        <p:txBody>
          <a:bodyPr/>
          <a:lstStyle/>
          <a:p>
            <a:r>
              <a:rPr lang="zh-CN" altLang="en-US" dirty="0"/>
              <a:t>世界模型 </a:t>
            </a:r>
            <a:r>
              <a:rPr lang="en-US" altLang="zh-CN" dirty="0"/>
              <a:t>World</a:t>
            </a:r>
            <a:r>
              <a:rPr lang="zh-CN" altLang="en-US" dirty="0"/>
              <a:t> </a:t>
            </a:r>
            <a:r>
              <a:rPr lang="en-US" altLang="zh-CN" dirty="0"/>
              <a:t>Models</a:t>
            </a:r>
            <a:r>
              <a:rPr lang="zh-CN" altLang="en-US" dirty="0"/>
              <a:t>？</a:t>
            </a:r>
          </a:p>
        </p:txBody>
      </p:sp>
      <p:sp>
        <p:nvSpPr>
          <p:cNvPr id="3" name="内容占位符 2">
            <a:extLst>
              <a:ext uri="{FF2B5EF4-FFF2-40B4-BE49-F238E27FC236}">
                <a16:creationId xmlns:a16="http://schemas.microsoft.com/office/drawing/2014/main" id="{D4F6E60E-5056-E748-A985-60409845EC69}"/>
              </a:ext>
            </a:extLst>
          </p:cNvPr>
          <p:cNvSpPr>
            <a:spLocks noGrp="1"/>
          </p:cNvSpPr>
          <p:nvPr>
            <p:ph sz="half" idx="1"/>
          </p:nvPr>
        </p:nvSpPr>
        <p:spPr/>
        <p:txBody>
          <a:bodyPr/>
          <a:lstStyle/>
          <a:p>
            <a:r>
              <a:rPr lang="zh-CN" altLang="en-US" dirty="0"/>
              <a:t>这引发了一系列问题：</a:t>
            </a:r>
            <a:endParaRPr lang="en-US" altLang="zh-CN" dirty="0"/>
          </a:p>
          <a:p>
            <a:pPr marL="582006" lvl="1" indent="-342900">
              <a:buFont typeface="+mj-lt"/>
              <a:buAutoNum type="arabicPeriod"/>
            </a:pPr>
            <a:r>
              <a:rPr lang="zh-CN" altLang="en-US" dirty="0"/>
              <a:t>基于潜在扩散的图像生成模型实际上编码了哪些信息？</a:t>
            </a:r>
            <a:endParaRPr lang="en-US" altLang="zh-CN" dirty="0"/>
          </a:p>
          <a:p>
            <a:pPr marL="582006" lvl="1" indent="-342900">
              <a:buFont typeface="+mj-lt"/>
              <a:buAutoNum type="arabicPeriod"/>
            </a:pPr>
            <a:r>
              <a:rPr lang="zh-CN" altLang="en-US" dirty="0"/>
              <a:t>仅编码图像表面启发式信息，还是视觉场景潜在变量，比如</a:t>
            </a:r>
            <a:r>
              <a:rPr lang="en-US" altLang="zh-CN" dirty="0"/>
              <a:t>3D</a:t>
            </a:r>
            <a:r>
              <a:rPr lang="zh-CN" altLang="en-US" dirty="0"/>
              <a:t>几何结构？</a:t>
            </a:r>
            <a:endParaRPr lang="en-US" altLang="zh-CN" dirty="0"/>
          </a:p>
          <a:p>
            <a:pPr marL="582006" lvl="1" indent="-342900">
              <a:buFont typeface="+mj-lt"/>
              <a:buAutoNum type="arabicPeriod"/>
            </a:pPr>
            <a:r>
              <a:rPr lang="zh-CN" altLang="en-US" dirty="0"/>
              <a:t>编码了真实世界中的因果推理关系？</a:t>
            </a:r>
            <a:endParaRPr lang="en-US" altLang="zh-CN" dirty="0"/>
          </a:p>
          <a:p>
            <a:pPr marL="582006" lvl="1" indent="-342900">
              <a:buFont typeface="+mj-lt"/>
              <a:buAutoNum type="arabicPeriod"/>
            </a:pPr>
            <a:r>
              <a:rPr lang="zh-CN" altLang="en-US" dirty="0"/>
              <a:t>编码了物理守恒定律、牛顿定律，还是直观物理学定律？</a:t>
            </a:r>
            <a:endParaRPr lang="en-US" altLang="zh-CN" dirty="0"/>
          </a:p>
        </p:txBody>
      </p:sp>
      <p:pic>
        <p:nvPicPr>
          <p:cNvPr id="6" name="图片 5">
            <a:extLst>
              <a:ext uri="{FF2B5EF4-FFF2-40B4-BE49-F238E27FC236}">
                <a16:creationId xmlns:a16="http://schemas.microsoft.com/office/drawing/2014/main" id="{80E8FF12-9C04-B44A-BBC4-6904160C59B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674068" y="3808708"/>
            <a:ext cx="4824249" cy="2546372"/>
          </a:xfrm>
          <a:prstGeom prst="rect">
            <a:avLst/>
          </a:prstGeom>
        </p:spPr>
      </p:pic>
    </p:spTree>
    <p:extLst>
      <p:ext uri="{BB962C8B-B14F-4D97-AF65-F5344CB8AC3E}">
        <p14:creationId xmlns:p14="http://schemas.microsoft.com/office/powerpoint/2010/main" val="2978079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3F5A57B-4661-BD4B-8256-1B93FA7D0BF7}"/>
              </a:ext>
            </a:extLst>
          </p:cNvPr>
          <p:cNvSpPr>
            <a:spLocks noGrp="1"/>
          </p:cNvSpPr>
          <p:nvPr>
            <p:ph type="title"/>
          </p:nvPr>
        </p:nvSpPr>
        <p:spPr/>
        <p:txBody>
          <a:bodyPr/>
          <a:lstStyle/>
          <a:p>
            <a:r>
              <a:rPr lang="en-US" altLang="zh-CN" dirty="0"/>
              <a:t>Yann</a:t>
            </a:r>
            <a:r>
              <a:rPr lang="zh-CN" altLang="en-US" dirty="0"/>
              <a:t> </a:t>
            </a:r>
            <a:r>
              <a:rPr lang="en-US" altLang="zh-CN" dirty="0"/>
              <a:t>LeCun</a:t>
            </a:r>
            <a:r>
              <a:rPr lang="zh-CN" altLang="en-US" dirty="0"/>
              <a:t> 怒斥 </a:t>
            </a:r>
            <a:r>
              <a:rPr lang="en-US" altLang="zh-CN" dirty="0"/>
              <a:t>Sora</a:t>
            </a:r>
            <a:r>
              <a:rPr lang="zh-CN" altLang="en-US" dirty="0"/>
              <a:t> </a:t>
            </a:r>
          </a:p>
        </p:txBody>
      </p:sp>
      <p:pic>
        <p:nvPicPr>
          <p:cNvPr id="4" name="图片 3">
            <a:extLst>
              <a:ext uri="{FF2B5EF4-FFF2-40B4-BE49-F238E27FC236}">
                <a16:creationId xmlns:a16="http://schemas.microsoft.com/office/drawing/2014/main" id="{B91E0C4A-E633-C748-9C0F-C4BDD29FF2D5}"/>
              </a:ext>
            </a:extLst>
          </p:cNvPr>
          <p:cNvPicPr>
            <a:picLocks noChangeAspect="1"/>
          </p:cNvPicPr>
          <p:nvPr/>
        </p:nvPicPr>
        <p:blipFill>
          <a:blip r:embed="rId2"/>
          <a:stretch>
            <a:fillRect/>
          </a:stretch>
        </p:blipFill>
        <p:spPr>
          <a:xfrm>
            <a:off x="434094" y="1178354"/>
            <a:ext cx="5276427" cy="5168944"/>
          </a:xfrm>
          <a:prstGeom prst="roundRect">
            <a:avLst>
              <a:gd name="adj" fmla="val 4121"/>
            </a:avLst>
          </a:prstGeom>
          <a:solidFill>
            <a:srgbClr val="FFFFFF">
              <a:shade val="85000"/>
            </a:srgbClr>
          </a:solidFill>
          <a:ln>
            <a:noFill/>
          </a:ln>
          <a:effectLst>
            <a:reflection blurRad="12700" stA="38000" endPos="28000" dist="5000" dir="5400000" sy="-100000" algn="bl" rotWithShape="0"/>
          </a:effectLst>
        </p:spPr>
      </p:pic>
      <p:pic>
        <p:nvPicPr>
          <p:cNvPr id="6" name="图片 5">
            <a:extLst>
              <a:ext uri="{FF2B5EF4-FFF2-40B4-BE49-F238E27FC236}">
                <a16:creationId xmlns:a16="http://schemas.microsoft.com/office/drawing/2014/main" id="{23B8BDC5-BF00-AD46-88AC-EEB23AE5A40B}"/>
              </a:ext>
            </a:extLst>
          </p:cNvPr>
          <p:cNvPicPr>
            <a:picLocks noChangeAspect="1"/>
          </p:cNvPicPr>
          <p:nvPr/>
        </p:nvPicPr>
        <p:blipFill>
          <a:blip r:embed="rId3"/>
          <a:stretch>
            <a:fillRect/>
          </a:stretch>
        </p:blipFill>
        <p:spPr>
          <a:xfrm>
            <a:off x="5920728" y="1154606"/>
            <a:ext cx="5980633" cy="52164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70974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BE93594-4CBC-524F-A7F0-F3E732FA2CE0}"/>
              </a:ext>
            </a:extLst>
          </p:cNvPr>
          <p:cNvSpPr>
            <a:spLocks noGrp="1"/>
          </p:cNvSpPr>
          <p:nvPr>
            <p:ph type="title"/>
          </p:nvPr>
        </p:nvSpPr>
        <p:spPr/>
        <p:txBody>
          <a:bodyPr/>
          <a:lstStyle/>
          <a:p>
            <a:r>
              <a:rPr lang="zh-CN" altLang="en-US" dirty="0"/>
              <a:t>世界模型 </a:t>
            </a:r>
            <a:r>
              <a:rPr lang="en-US" altLang="zh-CN" dirty="0"/>
              <a:t>World</a:t>
            </a:r>
            <a:r>
              <a:rPr lang="zh-CN" altLang="en-US" dirty="0"/>
              <a:t> </a:t>
            </a:r>
            <a:r>
              <a:rPr lang="en-US" altLang="zh-CN" dirty="0"/>
              <a:t>Models</a:t>
            </a:r>
            <a:r>
              <a:rPr lang="zh-CN" altLang="en-US" dirty="0"/>
              <a:t>！</a:t>
            </a:r>
          </a:p>
        </p:txBody>
      </p:sp>
      <p:sp>
        <p:nvSpPr>
          <p:cNvPr id="3" name="内容占位符 2">
            <a:extLst>
              <a:ext uri="{FF2B5EF4-FFF2-40B4-BE49-F238E27FC236}">
                <a16:creationId xmlns:a16="http://schemas.microsoft.com/office/drawing/2014/main" id="{D4F6E60E-5056-E748-A985-60409845EC69}"/>
              </a:ext>
            </a:extLst>
          </p:cNvPr>
          <p:cNvSpPr>
            <a:spLocks noGrp="1"/>
          </p:cNvSpPr>
          <p:nvPr>
            <p:ph sz="half" idx="1"/>
          </p:nvPr>
        </p:nvSpPr>
        <p:spPr/>
        <p:txBody>
          <a:bodyPr/>
          <a:lstStyle/>
          <a:p>
            <a:r>
              <a:rPr lang="zh-CN" altLang="en-US" dirty="0"/>
              <a:t>无论是生成模型、强化模型，都没有达到因果推理文献 </a:t>
            </a:r>
            <a:r>
              <a:rPr lang="en-US" altLang="zh-CN" dirty="0"/>
              <a:t>&amp;&amp;</a:t>
            </a:r>
            <a:r>
              <a:rPr lang="zh-CN" altLang="en-US" dirty="0"/>
              <a:t> 物理定律中“世界模型” 所设定标准。</a:t>
            </a:r>
            <a:endParaRPr lang="en-US" altLang="zh-CN" dirty="0"/>
          </a:p>
          <a:p>
            <a:r>
              <a:rPr lang="en-US" altLang="zh-CN" dirty="0"/>
              <a:t>AI</a:t>
            </a:r>
            <a:r>
              <a:rPr lang="zh-CN" altLang="en-US" dirty="0"/>
              <a:t> 模型的</a:t>
            </a:r>
            <a:r>
              <a:rPr lang="zh-CN" altLang="en-US" sz="2000" dirty="0"/>
              <a:t>研究表明从数据中学习物理属性的信息，可从模型隐藏信息中通过激活值解码出来 </a:t>
            </a:r>
            <a:r>
              <a:rPr lang="en-US" altLang="zh-CN" sz="2000" dirty="0">
                <a:sym typeface="Wingdings" pitchFamily="2" charset="2"/>
              </a:rPr>
              <a:t></a:t>
            </a:r>
            <a:r>
              <a:rPr lang="zh-CN" altLang="en-US" sz="2000" dirty="0">
                <a:sym typeface="Wingdings" pitchFamily="2" charset="2"/>
              </a:rPr>
              <a:t> </a:t>
            </a:r>
            <a:r>
              <a:rPr lang="zh-CN" altLang="en-US" sz="2000" dirty="0"/>
              <a:t>不意味模型具有因果效力或者物理效应。</a:t>
            </a:r>
            <a:endParaRPr lang="en-US" altLang="zh-CN" sz="2000" dirty="0"/>
          </a:p>
          <a:p>
            <a:r>
              <a:rPr lang="zh-CN" altLang="en-US" dirty="0"/>
              <a:t>潜在空间编码了结构保持、因果有效信息，此信息超越像素空间表面统计数据。这是 </a:t>
            </a:r>
            <a:r>
              <a:rPr lang="en-US" altLang="zh-CN" dirty="0"/>
              <a:t>Sora</a:t>
            </a:r>
            <a:r>
              <a:rPr lang="zh-CN" altLang="en-US" dirty="0"/>
              <a:t> 和模拟假猜测的重要线索，在</a:t>
            </a:r>
            <a:r>
              <a:rPr lang="zh-CN" altLang="en-US" dirty="0">
                <a:solidFill>
                  <a:srgbClr val="C00000"/>
                </a:solidFill>
              </a:rPr>
              <a:t>论证 </a:t>
            </a:r>
            <a:r>
              <a:rPr lang="en-US" altLang="zh-CN" dirty="0">
                <a:solidFill>
                  <a:srgbClr val="C00000"/>
                </a:solidFill>
              </a:rPr>
              <a:t>Transformer</a:t>
            </a:r>
            <a:r>
              <a:rPr lang="zh-CN" altLang="en-US" dirty="0">
                <a:solidFill>
                  <a:srgbClr val="C00000"/>
                </a:solidFill>
              </a:rPr>
              <a:t> 结构能力的上限</a:t>
            </a:r>
            <a:r>
              <a:rPr lang="zh-CN" altLang="en-US" dirty="0"/>
              <a:t>。</a:t>
            </a:r>
          </a:p>
        </p:txBody>
      </p:sp>
    </p:spTree>
    <p:extLst>
      <p:ext uri="{BB962C8B-B14F-4D97-AF65-F5344CB8AC3E}">
        <p14:creationId xmlns:p14="http://schemas.microsoft.com/office/powerpoint/2010/main" val="1323050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A6AD217-1C02-CE42-9B05-04471D29C42E}"/>
              </a:ext>
            </a:extLst>
          </p:cNvPr>
          <p:cNvSpPr>
            <a:spLocks noGrp="1"/>
          </p:cNvSpPr>
          <p:nvPr>
            <p:ph type="title"/>
          </p:nvPr>
        </p:nvSpPr>
        <p:spPr/>
        <p:txBody>
          <a:bodyPr/>
          <a:lstStyle/>
          <a:p>
            <a:r>
              <a:rPr lang="en-US" altLang="zh-CN" dirty="0"/>
              <a:t>Sora</a:t>
            </a:r>
            <a:r>
              <a:rPr lang="zh-CN" altLang="en-US" dirty="0"/>
              <a:t> 与 </a:t>
            </a:r>
            <a:r>
              <a:rPr lang="en-US" altLang="zh-CN" dirty="0"/>
              <a:t>Genie/JEPA</a:t>
            </a:r>
            <a:r>
              <a:rPr lang="zh-CN" altLang="en-US" dirty="0"/>
              <a:t> 的区别</a:t>
            </a:r>
          </a:p>
        </p:txBody>
      </p:sp>
      <p:sp>
        <p:nvSpPr>
          <p:cNvPr id="6" name="内容占位符 5">
            <a:extLst>
              <a:ext uri="{FF2B5EF4-FFF2-40B4-BE49-F238E27FC236}">
                <a16:creationId xmlns:a16="http://schemas.microsoft.com/office/drawing/2014/main" id="{C8311B84-DF15-644E-BFEF-B6D327E411C7}"/>
              </a:ext>
            </a:extLst>
          </p:cNvPr>
          <p:cNvSpPr>
            <a:spLocks noGrp="1"/>
          </p:cNvSpPr>
          <p:nvPr>
            <p:ph sz="half" idx="1"/>
          </p:nvPr>
        </p:nvSpPr>
        <p:spPr/>
        <p:txBody>
          <a:bodyPr/>
          <a:lstStyle/>
          <a:p>
            <a:r>
              <a:rPr lang="zh-CN" altLang="en-US" b="1" dirty="0"/>
              <a:t>与直观物理引擎模型不同</a:t>
            </a:r>
            <a:r>
              <a:rPr lang="zh-CN" altLang="en-US" dirty="0"/>
              <a:t>，</a:t>
            </a:r>
            <a:r>
              <a:rPr lang="en-US" altLang="zh-CN" dirty="0"/>
              <a:t>Sora</a:t>
            </a:r>
            <a:r>
              <a:rPr lang="zh-CN" altLang="en-US" dirty="0"/>
              <a:t>没有专门的感知、预测和决策模块，需要像物理引擎这样的接口；它只是一个高维空间，其中潜在表示经历跨层的连续变换。</a:t>
            </a:r>
            <a:endParaRPr lang="en-US" altLang="zh-CN" dirty="0"/>
          </a:p>
          <a:p>
            <a:r>
              <a:rPr lang="en-US" altLang="zh-CN" b="1" dirty="0"/>
              <a:t>Sora</a:t>
            </a:r>
            <a:r>
              <a:rPr lang="zh-CN" altLang="en-US" b="1" dirty="0"/>
              <a:t>也与</a:t>
            </a:r>
            <a:r>
              <a:rPr lang="en-US" altLang="zh-CN" b="1" dirty="0"/>
              <a:t>Ha</a:t>
            </a:r>
            <a:r>
              <a:rPr lang="zh-CN" altLang="en-US" b="1" dirty="0"/>
              <a:t>和</a:t>
            </a:r>
            <a:r>
              <a:rPr lang="en-US" altLang="zh-CN" b="1" dirty="0"/>
              <a:t>Schmidhuber</a:t>
            </a:r>
            <a:r>
              <a:rPr lang="zh-CN" altLang="en-US" b="1" dirty="0"/>
              <a:t>的世界模型大不相同</a:t>
            </a:r>
            <a:r>
              <a:rPr lang="zh-CN" altLang="en-US" dirty="0"/>
              <a:t>。它不基于离散动作、观察和奖励信号的历史来运行模拟，没有传统意义上 </a:t>
            </a:r>
            <a:r>
              <a:rPr lang="en-US" altLang="zh-CN" dirty="0"/>
              <a:t>Policy</a:t>
            </a:r>
            <a:r>
              <a:rPr lang="zh-CN" altLang="en-US" dirty="0"/>
              <a:t> 算法（</a:t>
            </a:r>
            <a:r>
              <a:rPr lang="en-US" altLang="zh-CN" dirty="0"/>
              <a:t>Agent</a:t>
            </a:r>
            <a:r>
              <a:rPr lang="zh-CN" altLang="en-US" dirty="0"/>
              <a:t>、</a:t>
            </a:r>
            <a:r>
              <a:rPr lang="en-US" altLang="zh-CN" dirty="0"/>
              <a:t>Action</a:t>
            </a:r>
            <a:r>
              <a:rPr lang="zh-CN" altLang="en-US" dirty="0"/>
              <a:t>、</a:t>
            </a:r>
            <a:r>
              <a:rPr lang="en-US" altLang="zh-CN" dirty="0"/>
              <a:t>Reward</a:t>
            </a:r>
            <a:r>
              <a:rPr lang="zh-CN" altLang="en-US" dirty="0"/>
              <a:t>）。</a:t>
            </a:r>
            <a:endParaRPr lang="en-US" altLang="zh-CN" dirty="0"/>
          </a:p>
          <a:p>
            <a:r>
              <a:rPr lang="en-US" altLang="zh-CN" dirty="0"/>
              <a:t>Sora</a:t>
            </a:r>
            <a:r>
              <a:rPr lang="zh-CN" altLang="en-US" dirty="0"/>
              <a:t>模仿了一个智能体的 </a:t>
            </a:r>
            <a:r>
              <a:rPr lang="en-US" altLang="zh-CN" dirty="0"/>
              <a:t>Policy</a:t>
            </a:r>
            <a:r>
              <a:rPr lang="zh-CN" altLang="en-US" dirty="0"/>
              <a:t>，就像离线强化学习一样。</a:t>
            </a:r>
            <a:r>
              <a:rPr lang="zh-CN" altLang="en-US" b="1" dirty="0"/>
              <a:t>与 </a:t>
            </a:r>
            <a:r>
              <a:rPr lang="en-US" altLang="zh-CN" b="1" dirty="0"/>
              <a:t>Genie</a:t>
            </a:r>
            <a:r>
              <a:rPr lang="zh-CN" altLang="en-US" b="1" dirty="0"/>
              <a:t> 不同</a:t>
            </a:r>
            <a:r>
              <a:rPr lang="zh-CN" altLang="en-US" dirty="0"/>
              <a:t>，</a:t>
            </a:r>
            <a:r>
              <a:rPr lang="en-US" altLang="zh-CN" b="1" dirty="0"/>
              <a:t>Sora</a:t>
            </a:r>
            <a:r>
              <a:rPr lang="zh-CN" altLang="en-US" b="1" dirty="0"/>
              <a:t> 没有接受过从视频中引导潜在动作的训练，并且其输出也不以此类动作为条件。</a:t>
            </a:r>
            <a:endParaRPr lang="zh-CN" altLang="en-US" dirty="0"/>
          </a:p>
        </p:txBody>
      </p:sp>
    </p:spTree>
    <p:extLst>
      <p:ext uri="{BB962C8B-B14F-4D97-AF65-F5344CB8AC3E}">
        <p14:creationId xmlns:p14="http://schemas.microsoft.com/office/powerpoint/2010/main" val="34706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96AF8D9-D31A-2546-82B9-2C031B986673}"/>
              </a:ext>
            </a:extLst>
          </p:cNvPr>
          <p:cNvSpPr>
            <a:spLocks noGrp="1"/>
          </p:cNvSpPr>
          <p:nvPr>
            <p:ph type="title"/>
          </p:nvPr>
        </p:nvSpPr>
        <p:spPr/>
        <p:txBody>
          <a:bodyPr/>
          <a:lstStyle/>
          <a:p>
            <a:r>
              <a:rPr lang="en-US" altLang="zh-CN" dirty="0"/>
              <a:t>ZOMI</a:t>
            </a:r>
            <a:r>
              <a:rPr lang="zh-CN" altLang="en-US" dirty="0"/>
              <a:t> 的猜测</a:t>
            </a:r>
          </a:p>
        </p:txBody>
      </p:sp>
      <p:sp>
        <p:nvSpPr>
          <p:cNvPr id="6" name="内容占位符 5">
            <a:extLst>
              <a:ext uri="{FF2B5EF4-FFF2-40B4-BE49-F238E27FC236}">
                <a16:creationId xmlns:a16="http://schemas.microsoft.com/office/drawing/2014/main" id="{F66B589A-0D35-2746-95B3-3FBF5ED9B01D}"/>
              </a:ext>
            </a:extLst>
          </p:cNvPr>
          <p:cNvSpPr>
            <a:spLocks noGrp="1"/>
          </p:cNvSpPr>
          <p:nvPr>
            <p:ph sz="half" idx="1"/>
          </p:nvPr>
        </p:nvSpPr>
        <p:spPr/>
        <p:txBody>
          <a:bodyPr/>
          <a:lstStyle/>
          <a:p>
            <a:r>
              <a:rPr lang="zh-CN" altLang="en-US" dirty="0">
                <a:solidFill>
                  <a:srgbClr val="C00000"/>
                </a:solidFill>
              </a:rPr>
              <a:t>关于世界模型：</a:t>
            </a:r>
            <a:endParaRPr lang="en-US" altLang="zh-CN" dirty="0">
              <a:solidFill>
                <a:srgbClr val="C00000"/>
              </a:solidFill>
            </a:endParaRPr>
          </a:p>
          <a:p>
            <a:pPr marL="582006" lvl="1" indent="-342900">
              <a:buFont typeface="+mj-lt"/>
              <a:buAutoNum type="arabicPeriod"/>
            </a:pPr>
            <a:r>
              <a:rPr lang="en-US" altLang="zh-CN" sz="1600" dirty="0"/>
              <a:t>Sora</a:t>
            </a:r>
            <a:r>
              <a:rPr lang="zh-CN" altLang="en-US" sz="1600" dirty="0"/>
              <a:t> 不是世界模型：不是通过对场景进行模拟来预测视频帧。</a:t>
            </a:r>
            <a:endParaRPr lang="en-US" altLang="zh-CN" sz="1600" dirty="0"/>
          </a:p>
          <a:p>
            <a:pPr marL="582006" lvl="1" indent="-342900">
              <a:buFont typeface="+mj-lt"/>
              <a:buAutoNum type="arabicPeriod"/>
            </a:pPr>
            <a:r>
              <a:rPr lang="zh-CN" altLang="en-US" sz="1600" dirty="0"/>
              <a:t>作为世界模型其中一环：</a:t>
            </a:r>
            <a:r>
              <a:rPr lang="en-US" altLang="zh-CN" sz="1600" dirty="0"/>
              <a:t> Sora</a:t>
            </a:r>
            <a:r>
              <a:rPr lang="zh-CN" altLang="en-US" sz="1600" dirty="0"/>
              <a:t> 等视频生成模型可以在类似于 </a:t>
            </a:r>
            <a:r>
              <a:rPr lang="en-US" altLang="zh-CN" sz="1600" dirty="0"/>
              <a:t>RL</a:t>
            </a:r>
            <a:r>
              <a:rPr lang="zh-CN" altLang="en-US" sz="1600" dirty="0"/>
              <a:t> 系统中用作模拟器。</a:t>
            </a:r>
            <a:endParaRPr lang="en-US" altLang="zh-CN" sz="1600" dirty="0"/>
          </a:p>
          <a:p>
            <a:pPr marL="582006" lvl="1" indent="-342900">
              <a:buFont typeface="+mj-lt"/>
              <a:buAutoNum type="arabicPeriod"/>
            </a:pPr>
            <a:r>
              <a:rPr lang="zh-CN" altLang="en-US" sz="1600" dirty="0"/>
              <a:t>世界模型应满足：</a:t>
            </a:r>
            <a:r>
              <a:rPr lang="en-US" altLang="zh-CN" sz="1600" dirty="0"/>
              <a:t>1</a:t>
            </a:r>
            <a:r>
              <a:rPr lang="zh-CN" altLang="en-US" sz="1600" dirty="0"/>
              <a:t>）可对未来时间环境因素进行模拟。</a:t>
            </a:r>
            <a:r>
              <a:rPr lang="en-US" altLang="zh-CN" sz="1600" dirty="0"/>
              <a:t>2</a:t>
            </a:r>
            <a:r>
              <a:rPr lang="zh-CN" altLang="en-US" sz="1600" dirty="0"/>
              <a:t>）可学习输入（包括三维环境、物理属性等）结构信息、因果效应表征。</a:t>
            </a:r>
            <a:endParaRPr lang="en-US" altLang="zh-CN" sz="1600" dirty="0"/>
          </a:p>
          <a:p>
            <a:pPr marL="239106" lvl="1" indent="-239106">
              <a:buFont typeface="Arial" pitchFamily="34" charset="0"/>
              <a:buChar char="•"/>
            </a:pPr>
            <a:endParaRPr lang="en-US" altLang="zh-CN" sz="2000" dirty="0"/>
          </a:p>
          <a:p>
            <a:pPr marL="239106" lvl="1" indent="-239106">
              <a:buFont typeface="Arial" pitchFamily="34" charset="0"/>
              <a:buChar char="•"/>
            </a:pPr>
            <a:r>
              <a:rPr lang="zh-CN" altLang="en-US" sz="2000" dirty="0">
                <a:solidFill>
                  <a:srgbClr val="C00000"/>
                </a:solidFill>
              </a:rPr>
              <a:t>关于产业发展：</a:t>
            </a:r>
            <a:endParaRPr lang="en-US" altLang="zh-CN" sz="2000" dirty="0">
              <a:solidFill>
                <a:srgbClr val="C00000"/>
              </a:solidFill>
            </a:endParaRPr>
          </a:p>
          <a:p>
            <a:pPr marL="582006" lvl="1" indent="-342900">
              <a:buFont typeface="+mj-lt"/>
              <a:buAutoNum type="arabicPeriod"/>
            </a:pPr>
            <a:r>
              <a:rPr lang="zh-CN" altLang="en-US" sz="1600" dirty="0"/>
              <a:t>强化学习类的世界模型</a:t>
            </a:r>
            <a:r>
              <a:rPr lang="en-US" altLang="zh-CN" sz="1600" dirty="0"/>
              <a:t>24</a:t>
            </a:r>
            <a:r>
              <a:rPr lang="zh-CN" altLang="en-US" sz="1600" dirty="0"/>
              <a:t>年仍然难以成为算力消耗大头，技术上和理论上有待突破；</a:t>
            </a:r>
            <a:endParaRPr lang="en-US" altLang="zh-CN" sz="1600" dirty="0"/>
          </a:p>
          <a:p>
            <a:pPr marL="582006" lvl="1" indent="-342900">
              <a:buFont typeface="+mj-lt"/>
              <a:buAutoNum type="arabicPeriod"/>
            </a:pPr>
            <a:r>
              <a:rPr lang="zh-CN" altLang="en-US" sz="1600" dirty="0"/>
              <a:t>国内百模大战的创业公司和头部大厂不会跟进世界模型，因为技术不成熟，不能呈现应用落地；</a:t>
            </a:r>
            <a:endParaRPr lang="en-US" altLang="zh-CN" sz="1600" dirty="0"/>
          </a:p>
          <a:p>
            <a:pPr marL="582006" lvl="1" indent="-342900">
              <a:buFont typeface="+mj-lt"/>
              <a:buAutoNum type="arabicPeriod"/>
            </a:pPr>
            <a:r>
              <a:rPr lang="zh-CN" altLang="en-US" sz="1600" dirty="0"/>
              <a:t>机器人的应用落地短期内（</a:t>
            </a:r>
            <a:r>
              <a:rPr lang="en-US" altLang="zh-CN" sz="1600" dirty="0"/>
              <a:t>24/25</a:t>
            </a:r>
            <a:r>
              <a:rPr lang="zh-CN" altLang="en-US" sz="1600" dirty="0"/>
              <a:t>）仍然以大模型 </a:t>
            </a:r>
            <a:r>
              <a:rPr lang="en-US" altLang="zh-CN" sz="1600" dirty="0"/>
              <a:t>+</a:t>
            </a:r>
            <a:r>
              <a:rPr lang="zh-CN" altLang="en-US" sz="1600" dirty="0"/>
              <a:t> 传统伺服控制为主，世界模型的智能 </a:t>
            </a:r>
            <a:r>
              <a:rPr lang="en-US" altLang="zh-CN" sz="1600" dirty="0"/>
              <a:t>Agent</a:t>
            </a:r>
            <a:r>
              <a:rPr lang="zh-CN" altLang="en-US" sz="1600" dirty="0"/>
              <a:t> 仍停留实验室；</a:t>
            </a:r>
            <a:endParaRPr lang="en-US" altLang="zh-CN" sz="1600" dirty="0"/>
          </a:p>
          <a:p>
            <a:pPr lvl="1"/>
            <a:endParaRPr lang="en-US" altLang="zh-CN" sz="1800" dirty="0"/>
          </a:p>
        </p:txBody>
      </p:sp>
    </p:spTree>
    <p:extLst>
      <p:ext uri="{BB962C8B-B14F-4D97-AF65-F5344CB8AC3E}">
        <p14:creationId xmlns:p14="http://schemas.microsoft.com/office/powerpoint/2010/main" val="1944353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B12C2D7-5CA9-D849-9B51-56671D17C4F3}"/>
              </a:ext>
            </a:extLst>
          </p:cNvPr>
          <p:cNvSpPr>
            <a:spLocks noGrp="1"/>
          </p:cNvSpPr>
          <p:nvPr>
            <p:ph type="title"/>
          </p:nvPr>
        </p:nvSpPr>
        <p:spPr/>
        <p:txBody>
          <a:bodyPr/>
          <a:lstStyle/>
          <a:p>
            <a:r>
              <a:rPr lang="en-US" altLang="zh-CN" dirty="0"/>
              <a:t>AGI</a:t>
            </a:r>
            <a:r>
              <a:rPr lang="zh-CN" altLang="en-US" dirty="0"/>
              <a:t> 通用智能之路流派</a:t>
            </a:r>
          </a:p>
        </p:txBody>
      </p:sp>
      <p:sp>
        <p:nvSpPr>
          <p:cNvPr id="3" name="内容占位符 2">
            <a:extLst>
              <a:ext uri="{FF2B5EF4-FFF2-40B4-BE49-F238E27FC236}">
                <a16:creationId xmlns:a16="http://schemas.microsoft.com/office/drawing/2014/main" id="{D647E9CC-EA3C-FE4E-A9F6-F31C137B4367}"/>
              </a:ext>
            </a:extLst>
          </p:cNvPr>
          <p:cNvSpPr>
            <a:spLocks noGrp="1"/>
          </p:cNvSpPr>
          <p:nvPr>
            <p:ph sz="half" idx="1"/>
          </p:nvPr>
        </p:nvSpPr>
        <p:spPr/>
        <p:txBody>
          <a:bodyPr/>
          <a:lstStyle/>
          <a:p>
            <a:pPr marL="457200" indent="-457200">
              <a:buFont typeface="+mj-lt"/>
              <a:buAutoNum type="arabicPeriod"/>
            </a:pPr>
            <a:r>
              <a:rPr lang="zh-CN" altLang="en-US" b="1" dirty="0">
                <a:solidFill>
                  <a:srgbClr val="C00000"/>
                </a:solidFill>
              </a:rPr>
              <a:t>自回归生成式：</a:t>
            </a:r>
            <a:endParaRPr lang="en-US" altLang="zh-CN" b="1" dirty="0">
              <a:solidFill>
                <a:srgbClr val="C00000"/>
              </a:solidFill>
            </a:endParaRPr>
          </a:p>
          <a:p>
            <a:pPr marL="694190" lvl="1" indent="-457200"/>
            <a:r>
              <a:rPr lang="zh-CN" altLang="en-US" dirty="0"/>
              <a:t>以 </a:t>
            </a:r>
            <a:r>
              <a:rPr lang="en-US" altLang="zh-CN" dirty="0"/>
              <a:t>OpenAI</a:t>
            </a:r>
            <a:r>
              <a:rPr lang="zh-CN" altLang="en-US" dirty="0"/>
              <a:t> 为代表 </a:t>
            </a:r>
            <a:r>
              <a:rPr lang="en-US" altLang="zh-CN" dirty="0"/>
              <a:t>Transformer</a:t>
            </a:r>
            <a:r>
              <a:rPr lang="zh-CN" altLang="en-US" dirty="0"/>
              <a:t>（</a:t>
            </a:r>
            <a:r>
              <a:rPr lang="en-US" altLang="zh-CN" dirty="0"/>
              <a:t>SORA</a:t>
            </a:r>
            <a:r>
              <a:rPr lang="zh-CN" altLang="en-US" dirty="0"/>
              <a:t>），通过 </a:t>
            </a:r>
            <a:r>
              <a:rPr lang="en-US" altLang="zh-CN" dirty="0"/>
              <a:t>Scaling</a:t>
            </a:r>
            <a:r>
              <a:rPr lang="zh-CN" altLang="en-US" dirty="0"/>
              <a:t> </a:t>
            </a:r>
            <a:r>
              <a:rPr lang="en-US" altLang="zh-CN" dirty="0"/>
              <a:t>Law</a:t>
            </a:r>
            <a:r>
              <a:rPr lang="zh-CN" altLang="en-US" dirty="0"/>
              <a:t> 大规模</a:t>
            </a:r>
            <a:r>
              <a:rPr lang="en-US" altLang="zh-CN" dirty="0"/>
              <a:t>/</a:t>
            </a:r>
            <a:r>
              <a:rPr lang="zh-CN" altLang="en-US" dirty="0"/>
              <a:t>大数据</a:t>
            </a:r>
            <a:r>
              <a:rPr lang="en-US" altLang="zh-CN" dirty="0"/>
              <a:t>/</a:t>
            </a:r>
            <a:r>
              <a:rPr lang="zh-CN" altLang="en-US" dirty="0"/>
              <a:t>大算力，以自回归方式走向 </a:t>
            </a:r>
            <a:r>
              <a:rPr lang="en-US" altLang="zh-CN" dirty="0"/>
              <a:t>AGI</a:t>
            </a:r>
            <a:r>
              <a:rPr lang="zh-CN" altLang="en-US" dirty="0"/>
              <a:t>。</a:t>
            </a:r>
          </a:p>
          <a:p>
            <a:pPr marL="457200" indent="-457200">
              <a:buFont typeface="+mj-lt"/>
              <a:buAutoNum type="arabicPeriod"/>
            </a:pPr>
            <a:r>
              <a:rPr lang="zh-CN" altLang="en-US" b="1" dirty="0">
                <a:solidFill>
                  <a:srgbClr val="C00000"/>
                </a:solidFill>
              </a:rPr>
              <a:t>联合嵌入预测架构：</a:t>
            </a:r>
            <a:endParaRPr lang="en-US" altLang="zh-CN" b="1" dirty="0">
              <a:solidFill>
                <a:srgbClr val="C00000"/>
              </a:solidFill>
            </a:endParaRPr>
          </a:p>
          <a:p>
            <a:pPr marL="694190" lvl="1" indent="-457200"/>
            <a:r>
              <a:rPr lang="en-US" altLang="zh-CN" dirty="0"/>
              <a:t>Yann LeCun</a:t>
            </a:r>
            <a:r>
              <a:rPr lang="zh-CN" altLang="en-US" dirty="0"/>
              <a:t> 为代表的世界模型学派，学习人类和动物能够通过观察、交互，以及无监督方式学习世界知识，通过隐藏的学习能力构成了常识的基础。</a:t>
            </a:r>
          </a:p>
          <a:p>
            <a:pPr marL="457200" lvl="1" indent="-457200">
              <a:buFont typeface="+mj-lt"/>
              <a:buAutoNum type="arabicPeriod" startAt="3"/>
            </a:pPr>
            <a:r>
              <a:rPr lang="zh-CN" altLang="en-US" sz="2000" b="1" dirty="0">
                <a:solidFill>
                  <a:srgbClr val="C00000"/>
                </a:solidFill>
              </a:rPr>
              <a:t>生成式交互环境：</a:t>
            </a:r>
            <a:endParaRPr lang="en-US" altLang="zh-CN" sz="2000" b="1" dirty="0">
              <a:solidFill>
                <a:srgbClr val="C00000"/>
              </a:solidFill>
            </a:endParaRPr>
          </a:p>
          <a:p>
            <a:pPr marL="694190" lvl="1" indent="-457200"/>
            <a:r>
              <a:rPr lang="zh-CN" altLang="en-US" dirty="0"/>
              <a:t>借鉴强化学习对世界模型的定义，重新定义生成式</a:t>
            </a:r>
            <a:r>
              <a:rPr lang="en-US" altLang="zh-CN" dirty="0"/>
              <a:t>AI</a:t>
            </a:r>
            <a:r>
              <a:rPr lang="zh-CN" altLang="en-US" dirty="0"/>
              <a:t>的新范式，即生成式交互环境。</a:t>
            </a:r>
          </a:p>
        </p:txBody>
      </p:sp>
    </p:spTree>
    <p:extLst>
      <p:ext uri="{BB962C8B-B14F-4D97-AF65-F5344CB8AC3E}">
        <p14:creationId xmlns:p14="http://schemas.microsoft.com/office/powerpoint/2010/main" val="2708900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6B13D0A4-7BB5-5042-88CB-039E40533E16}"/>
              </a:ext>
            </a:extLst>
          </p:cNvPr>
          <p:cNvSpPr>
            <a:spLocks noGrp="1"/>
          </p:cNvSpPr>
          <p:nvPr>
            <p:ph sz="half" idx="1"/>
          </p:nvPr>
        </p:nvSpPr>
        <p:spPr/>
        <p:txBody>
          <a:bodyPr>
            <a:normAutofit/>
          </a:bodyPr>
          <a:lstStyle/>
          <a:p>
            <a:r>
              <a:rPr lang="en-US" altLang="zh-CN" dirty="0"/>
              <a:t>1.</a:t>
            </a:r>
            <a:r>
              <a:rPr lang="zh-CN" altLang="en-US" dirty="0"/>
              <a:t> </a:t>
            </a:r>
            <a:r>
              <a:rPr lang="en-US" altLang="zh-CN" dirty="0"/>
              <a:t>Sora</a:t>
            </a:r>
            <a:r>
              <a:rPr lang="zh-CN" altLang="en-US" dirty="0"/>
              <a:t> 技术解读</a:t>
            </a:r>
          </a:p>
        </p:txBody>
      </p:sp>
    </p:spTree>
    <p:extLst>
      <p:ext uri="{BB962C8B-B14F-4D97-AF65-F5344CB8AC3E}">
        <p14:creationId xmlns:p14="http://schemas.microsoft.com/office/powerpoint/2010/main" val="3340348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A47E22-FA35-D246-A434-43CA4596D019}"/>
              </a:ext>
            </a:extLst>
          </p:cNvPr>
          <p:cNvSpPr>
            <a:spLocks noGrp="1"/>
          </p:cNvSpPr>
          <p:nvPr>
            <p:ph sz="half" idx="1"/>
          </p:nvPr>
        </p:nvSpPr>
        <p:spPr/>
        <p:txBody>
          <a:bodyPr/>
          <a:lstStyle/>
          <a:p>
            <a:r>
              <a:rPr kumimoji="1" lang="en-US" altLang="zh-CN" dirty="0"/>
              <a:t>Sora</a:t>
            </a:r>
            <a:r>
              <a:rPr kumimoji="1" lang="zh-CN" altLang="en-US" dirty="0"/>
              <a:t> 效果欣赏</a:t>
            </a:r>
          </a:p>
        </p:txBody>
      </p:sp>
    </p:spTree>
    <p:extLst>
      <p:ext uri="{BB962C8B-B14F-4D97-AF65-F5344CB8AC3E}">
        <p14:creationId xmlns:p14="http://schemas.microsoft.com/office/powerpoint/2010/main" val="561330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1D09760-8760-124E-8862-17A319485751}"/>
              </a:ext>
            </a:extLst>
          </p:cNvPr>
          <p:cNvSpPr>
            <a:spLocks noGrp="1"/>
          </p:cNvSpPr>
          <p:nvPr>
            <p:ph type="title"/>
          </p:nvPr>
        </p:nvSpPr>
        <p:spPr/>
        <p:txBody>
          <a:bodyPr/>
          <a:lstStyle/>
          <a:p>
            <a:r>
              <a:rPr lang="zh-CN" altLang="en-US" dirty="0"/>
              <a:t>相关技术架构</a:t>
            </a:r>
          </a:p>
        </p:txBody>
      </p:sp>
      <p:pic>
        <p:nvPicPr>
          <p:cNvPr id="4" name="图片 3">
            <a:extLst>
              <a:ext uri="{FF2B5EF4-FFF2-40B4-BE49-F238E27FC236}">
                <a16:creationId xmlns:a16="http://schemas.microsoft.com/office/drawing/2014/main" id="{C5243679-AE57-0147-81DF-7F328B024BFA}"/>
              </a:ext>
            </a:extLst>
          </p:cNvPr>
          <p:cNvPicPr>
            <a:picLocks noChangeAspect="1"/>
          </p:cNvPicPr>
          <p:nvPr/>
        </p:nvPicPr>
        <p:blipFill>
          <a:blip r:embed="rId2"/>
          <a:stretch>
            <a:fillRect/>
          </a:stretch>
        </p:blipFill>
        <p:spPr>
          <a:xfrm>
            <a:off x="705929" y="1147604"/>
            <a:ext cx="10035644" cy="5190270"/>
          </a:xfrm>
          <a:prstGeom prst="rect">
            <a:avLst/>
          </a:prstGeom>
        </p:spPr>
      </p:pic>
    </p:spTree>
    <p:extLst>
      <p:ext uri="{BB962C8B-B14F-4D97-AF65-F5344CB8AC3E}">
        <p14:creationId xmlns:p14="http://schemas.microsoft.com/office/powerpoint/2010/main" val="502855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5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4.xml><?xml version="1.0" encoding="utf-8"?>
<a:theme xmlns:a="http://schemas.openxmlformats.org/drawingml/2006/main" name="4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39490</TotalTime>
  <Words>3285</Words>
  <Application>Microsoft Macintosh PowerPoint</Application>
  <PresentationFormat>自定义</PresentationFormat>
  <Paragraphs>223</Paragraphs>
  <Slides>53</Slides>
  <Notes>1</Notes>
  <HiddenSlides>0</HiddenSlides>
  <MMClips>0</MMClips>
  <ScaleCrop>false</ScaleCrop>
  <HeadingPairs>
    <vt:vector size="6" baseType="variant">
      <vt:variant>
        <vt:lpstr>已用的字体</vt:lpstr>
      </vt:variant>
      <vt:variant>
        <vt:i4>9</vt:i4>
      </vt:variant>
      <vt:variant>
        <vt:lpstr>主题</vt:lpstr>
      </vt:variant>
      <vt:variant>
        <vt:i4>7</vt:i4>
      </vt:variant>
      <vt:variant>
        <vt:lpstr>幻灯片标题</vt:lpstr>
      </vt:variant>
      <vt:variant>
        <vt:i4>53</vt:i4>
      </vt:variant>
    </vt:vector>
  </HeadingPairs>
  <TitlesOfParts>
    <vt:vector size="69" baseType="lpstr">
      <vt:lpstr>Microsoft YaHei</vt:lpstr>
      <vt:lpstr>Microsoft YaHei</vt:lpstr>
      <vt:lpstr>ACGN-MiaoGB-Flash</vt:lpstr>
      <vt:lpstr>Arial</vt:lpstr>
      <vt:lpstr>Calibri</vt:lpstr>
      <vt:lpstr>Cambria Math</vt:lpstr>
      <vt:lpstr>Futura Medium</vt:lpstr>
      <vt:lpstr>Gill Sans MT</vt:lpstr>
      <vt:lpstr>Wingdings</vt:lpstr>
      <vt:lpstr>封面页_图片版 </vt:lpstr>
      <vt:lpstr>1_内容Copytext </vt:lpstr>
      <vt:lpstr>5_内容Copytext </vt:lpstr>
      <vt:lpstr>4_内容Copytext </vt:lpstr>
      <vt:lpstr>code01</vt:lpstr>
      <vt:lpstr>1_code01</vt:lpstr>
      <vt:lpstr>结束页</vt:lpstr>
      <vt:lpstr>PowerPoint 演示文稿</vt:lpstr>
      <vt:lpstr>关于本内容</vt:lpstr>
      <vt:lpstr>PowerPoint 演示文稿</vt:lpstr>
      <vt:lpstr>谁才是世界模型老大？</vt:lpstr>
      <vt:lpstr>Yann LeCun 怒斥 Sora </vt:lpstr>
      <vt:lpstr>AGI 通用智能之路流派</vt:lpstr>
      <vt:lpstr>PowerPoint 演示文稿</vt:lpstr>
      <vt:lpstr>PowerPoint 演示文稿</vt:lpstr>
      <vt:lpstr>相关技术架构</vt:lpstr>
      <vt:lpstr>SORA 模型训练流程</vt:lpstr>
      <vt:lpstr>全网最详细：SORA 视频生成大模型原理剖析</vt:lpstr>
      <vt:lpstr>Sora 目标</vt:lpstr>
      <vt:lpstr>PowerPoint 演示文稿</vt:lpstr>
      <vt:lpstr>PowerPoint 演示文稿</vt:lpstr>
      <vt:lpstr>Genie 概述</vt:lpstr>
      <vt:lpstr>推理和训练流程</vt:lpstr>
      <vt:lpstr>Genie 核心优势 &amp; 模型</vt:lpstr>
      <vt:lpstr>ST-Transformer 结构：专用于处理视频数据</vt:lpstr>
      <vt:lpstr>潜在动作模型 LAM， Latent Action Models</vt:lpstr>
      <vt:lpstr>视频分词器 SVT， Spatiotemporal Video Tokenizer</vt:lpstr>
      <vt:lpstr>潜在动态模型 DM，Dynamics Model</vt:lpstr>
      <vt:lpstr>学习流程</vt:lpstr>
      <vt:lpstr>推理流程</vt:lpstr>
      <vt:lpstr>相关技术架构</vt:lpstr>
      <vt:lpstr>Genie 目标</vt:lpstr>
      <vt:lpstr>技术问题与讨论</vt:lpstr>
      <vt:lpstr>PowerPoint 演示文稿</vt:lpstr>
      <vt:lpstr>Joint Embedding Predictive Architectures 联合嵌入预测架构</vt:lpstr>
      <vt:lpstr>reinforcement learning 强化学习</vt:lpstr>
      <vt:lpstr>JEPA</vt:lpstr>
      <vt:lpstr>JEPA：自主智能世界模型 Autonomous Intelligence World Model</vt:lpstr>
      <vt:lpstr>JEPA：Mode-1 perception-action episode 感知-动作环节</vt:lpstr>
      <vt:lpstr>JEPA： Mode-2 perception-action episode 感知-动作环节</vt:lpstr>
      <vt:lpstr>JEPA：主要贡献</vt:lpstr>
      <vt:lpstr>JEPA： Joint Embedding Predictive Architecture</vt:lpstr>
      <vt:lpstr>I-JEPA</vt:lpstr>
      <vt:lpstr>I-JEPA 才是世界模型的未来</vt:lpstr>
      <vt:lpstr>I-JEPA 才是世界模型的未来</vt:lpstr>
      <vt:lpstr>I-JEPA 才是世界模型的未来</vt:lpstr>
      <vt:lpstr>V-JEPA 才是世界模型的未来</vt:lpstr>
      <vt:lpstr>V-JEPA 才是世界模型的未来</vt:lpstr>
      <vt:lpstr>JEPA 目标</vt:lpstr>
      <vt:lpstr>PowerPoint 演示文稿</vt:lpstr>
      <vt:lpstr>基本对比</vt:lpstr>
      <vt:lpstr>关于 SORA 的一些思考？</vt:lpstr>
      <vt:lpstr>Intuitive physics 直观物理学</vt:lpstr>
      <vt:lpstr>AI生成图像存在物理不一致性</vt:lpstr>
      <vt:lpstr>世界模型 World Models</vt:lpstr>
      <vt:lpstr>世界模型 World Models？</vt:lpstr>
      <vt:lpstr>世界模型 World Models！</vt:lpstr>
      <vt:lpstr>Sora 与 Genie/JEPA 的区别</vt:lpstr>
      <vt:lpstr>ZOMI 的猜测</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11476</cp:revision>
  <cp:lastPrinted>2023-09-08T09:14:01Z</cp:lastPrinted>
  <dcterms:created xsi:type="dcterms:W3CDTF">2020-08-28T08:44:19Z</dcterms:created>
  <dcterms:modified xsi:type="dcterms:W3CDTF">2024-03-14T23:33:22Z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